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charts/chart1.xml" ContentType="application/vnd.openxmlformats-officedocument.drawingml.char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_rels/notesSlide2.xml.rels" ContentType="application/vnd.openxmlformats-package.relationships+xml"/>
  <Override PartName="/ppt/notesSlides/_rels/notesSlide12.xml.rels" ContentType="application/vnd.openxmlformats-package.relationships+xml"/>
  <Override PartName="/ppt/notesSlides/notesSlide2.xml" ContentType="application/vnd.openxmlformats-officedocument.presentationml.notesSlide+xml"/>
  <Override PartName="/ppt/notesSlides/notesSlide12.xml" ContentType="application/vnd.openxmlformats-officedocument.presentationml.notesSlide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39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60.xml.rels" ContentType="application/vnd.openxmlformats-package.relationships+xml"/>
  <Override PartName="/ppt/slides/slide1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21.xml" ContentType="application/vnd.openxmlformats-officedocument.presentationml.slide+xml"/>
  <Override PartName="/ppt/slides/slide4.xml" ContentType="application/vnd.openxmlformats-officedocument.presentationml.slide+xml"/>
  <Override PartName="/ppt/slides/slide22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23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2.xml.rels" ContentType="application/vnd.openxmlformats-package.relationships+xml"/>
  <Override PartName="/ppt/slides/_rels/slide2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23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  <Override PartName="/ppt/media/image1.jpeg" ContentType="image/jpeg"/>
  <Override PartName="/ppt/media/image9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  <Override PartName="/ppt/media/image7.jpeg" ContentType="image/jpeg"/>
  <Override PartName="/ppt/media/image8.jpeg" ContentType="image/jpeg"/>
  <Override PartName="/ppt/media/image10.jpeg" ContentType="image/jpeg"/>
  <Override PartName="/ppt/media/image11.jpeg" ContentType="image/jpeg"/>
  <Override PartName="/ppt/media/image12.jpeg" ContentType="image/jpeg"/>
  <Override PartName="/ppt/media/image13.jpeg" ContentType="image/jpeg"/>
  <Override PartName="/ppt/media/image14.jpeg" ContentType="image/jpeg"/>
  <Override PartName="/ppt/media/image15.jpeg" ContentType="image/jpeg"/>
  <Override PartName="/ppt/media/image16.jpeg" ContentType="image/jpeg"/>
  <Override PartName="/ppt/media/image17.jpeg" ContentType="image/jpeg"/>
  <Override PartName="/ppt/_rels/presentation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  <p:sldId id="278" r:id="rId30"/>
  </p:sldIdLst>
  <p:sldSz cx="12193587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Relationship Id="rId27" Type="http://schemas.openxmlformats.org/officeDocument/2006/relationships/slide" Target="slides/slide20.xml"/><Relationship Id="rId28" Type="http://schemas.openxmlformats.org/officeDocument/2006/relationships/slide" Target="slides/slide21.xml"/><Relationship Id="rId29" Type="http://schemas.openxmlformats.org/officeDocument/2006/relationships/slide" Target="slides/slide22.xml"/><Relationship Id="rId30" Type="http://schemas.openxmlformats.org/officeDocument/2006/relationships/slide" Target="slides/slide23.xml"/>
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n-US"/>
  <c:roundedCorners val="0"/>
  <c:chart>
    <c:title>
      <c:tx>
        <c:rich>
          <a:bodyPr rot="0"/>
          <a:lstStyle/>
          <a:p>
            <a:pPr>
              <a:defRPr b="0" lang="tr-TR" sz="1862" spc="-1" strike="noStrike">
                <a:solidFill>
                  <a:srgbClr val="595959"/>
                </a:solidFill>
                <a:latin typeface="Univers Condensed Light"/>
                <a:ea typeface="DejaVu Sans"/>
              </a:defRPr>
            </a:pPr>
            <a:r>
              <a:rPr b="0" lang="tr-TR" sz="1862" spc="-1" strike="noStrike">
                <a:solidFill>
                  <a:srgbClr val="595959"/>
                </a:solidFill>
                <a:latin typeface="Univers Condensed Light"/>
                <a:ea typeface="DejaVu Sans"/>
              </a:rPr>
              <a:t>Proje Sayısı</a:t>
            </a:r>
          </a:p>
        </c:rich>
      </c:tx>
      <c:overlay val="0"/>
      <c:spPr>
        <a:noFill/>
        <a:ln>
          <a:noFill/>
        </a:ln>
      </c:spPr>
    </c:title>
    <c:autoTitleDeleted val="0"/>
    <c:plotArea>
      <c:barChart>
        <c:barDir val="bar"/>
        <c:grouping val="clustered"/>
        <c:varyColors val="0"/>
        <c:ser>
          <c:idx val="0"/>
          <c:order val="0"/>
          <c:tx>
            <c:strRef>
              <c:f>label 0</c:f>
              <c:strCache>
                <c:ptCount val="1"/>
                <c:pt idx="0">
                  <c:v>Proje Sayısı</c:v>
                </c:pt>
              </c:strCache>
            </c:strRef>
          </c:tx>
          <c:spPr>
            <a:solidFill>
              <a:srgbClr val="bc9f14"/>
            </a:solidFill>
            <a:ln>
              <a:noFill/>
            </a:ln>
          </c:spPr>
          <c:invertIfNegative val="0"/>
          <c:dLbls>
            <c:numFmt formatCode="General" sourceLinked="0"/>
            <c:txPr>
              <a:bodyPr/>
              <a:lstStyle/>
              <a:p>
                <a:pPr>
                  <a:defRPr b="0" sz="1000" spc="-1" strike="noStrike">
                    <a:solidFill>
                      <a:srgbClr val="000000"/>
                    </a:solidFill>
                    <a:latin typeface="Univers Condensed Light"/>
                    <a:ea typeface="DejaVu San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eparator>; </c:separator>
            <c:showLeaderLines val="0"/>
          </c:dLbls>
          <c:cat>
            <c:strRef>
              <c:f>categories</c:f>
              <c:strCache>
                <c:ptCount val="5"/>
                <c:pt idx="0">
                  <c:v>2019</c:v>
                </c:pt>
                <c:pt idx="1">
                  <c:v>2020</c:v>
                </c:pt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</c:strCache>
            </c:strRef>
          </c:cat>
          <c:val>
            <c:numRef>
              <c:f>0</c:f>
              <c:numCache>
                <c:formatCode>General</c:formatCode>
                <c:ptCount val="5"/>
                <c:pt idx="0">
                  <c:v>3</c:v>
                </c:pt>
                <c:pt idx="1">
                  <c:v>12</c:v>
                </c:pt>
                <c:pt idx="2">
                  <c:v>0</c:v>
                </c:pt>
                <c:pt idx="3">
                  <c:v>19</c:v>
                </c:pt>
                <c:pt idx="4">
                  <c:v>28</c:v>
                </c:pt>
              </c:numCache>
            </c:numRef>
          </c:val>
        </c:ser>
        <c:gapWidth val="182"/>
        <c:overlap val="0"/>
        <c:axId val="42297800"/>
        <c:axId val="46008536"/>
      </c:barChart>
      <c:catAx>
        <c:axId val="42297800"/>
        <c:scaling>
          <c:orientation val="minMax"/>
        </c:scaling>
        <c:delete val="0"/>
        <c:axPos val="b"/>
        <c:numFmt formatCode="[$-41F]dd/mm/yyyy" sourceLinked="1"/>
        <c:majorTickMark val="none"/>
        <c:minorTickMark val="none"/>
        <c:tickLblPos val="nextTo"/>
        <c:spPr>
          <a:ln w="9360">
            <a:solidFill>
              <a:srgbClr val="d9d9d9"/>
            </a:solidFill>
            <a:round/>
          </a:ln>
        </c:spPr>
        <c:txPr>
          <a:bodyPr/>
          <a:lstStyle/>
          <a:p>
            <a:pPr>
              <a:defRPr b="0" sz="1197" spc="-1" strike="noStrike">
                <a:solidFill>
                  <a:srgbClr val="595959"/>
                </a:solidFill>
                <a:latin typeface="Univers Condensed Light"/>
                <a:ea typeface="DejaVu Sans"/>
              </a:defRPr>
            </a:pPr>
          </a:p>
        </c:txPr>
        <c:crossAx val="46008536"/>
        <c:crosses val="autoZero"/>
        <c:auto val="1"/>
        <c:lblAlgn val="ctr"/>
        <c:lblOffset val="100"/>
        <c:noMultiLvlLbl val="0"/>
      </c:catAx>
      <c:valAx>
        <c:axId val="46008536"/>
        <c:scaling>
          <c:orientation val="minMax"/>
        </c:scaling>
        <c:delete val="0"/>
        <c:axPos val="l"/>
        <c:majorGridlines>
          <c:spPr>
            <a:ln w="9360">
              <a:solidFill>
                <a:srgbClr val="d9d9d9"/>
              </a:solidFill>
              <a:round/>
            </a:ln>
          </c:spPr>
        </c:majorGridlines>
        <c:numFmt formatCode="General" sourceLinked="0"/>
        <c:majorTickMark val="none"/>
        <c:minorTickMark val="none"/>
        <c:tickLblPos val="nextTo"/>
        <c:spPr>
          <a:ln w="6480">
            <a:noFill/>
          </a:ln>
        </c:spPr>
        <c:txPr>
          <a:bodyPr/>
          <a:lstStyle/>
          <a:p>
            <a:pPr>
              <a:defRPr b="0" sz="1197" spc="-1" strike="noStrike">
                <a:solidFill>
                  <a:srgbClr val="595959"/>
                </a:solidFill>
                <a:latin typeface="Univers Condensed Light"/>
                <a:ea typeface="DejaVu Sans"/>
              </a:defRPr>
            </a:pPr>
          </a:p>
        </c:txPr>
        <c:crossAx val="42297800"/>
        <c:crosses val="autoZero"/>
        <c:crossBetween val="between"/>
      </c:valAx>
      <c:spPr>
        <a:noFill/>
        <a:ln>
          <a:noFill/>
        </a:ln>
      </c:spPr>
    </c:plotArea>
    <c:legend>
      <c:legendPos val="b"/>
      <c:overlay val="0"/>
      <c:spPr>
        <a:noFill/>
        <a:ln>
          <a:noFill/>
        </a:ln>
      </c:spPr>
      <c:txPr>
        <a:bodyPr/>
        <a:lstStyle/>
        <a:p>
          <a:pPr>
            <a:defRPr b="0" sz="1197" spc="-1" strike="noStrike">
              <a:solidFill>
                <a:srgbClr val="595959"/>
              </a:solidFill>
              <a:latin typeface="Univers Condensed Light"/>
              <a:ea typeface="DejaVu Sans"/>
            </a:defRPr>
          </a:pPr>
        </a:p>
      </c:txPr>
    </c:legend>
    <c:plotVisOnly val="1"/>
    <c:dispBlanksAs val="gap"/>
  </c:chart>
  <c:spPr>
    <a:noFill/>
    <a:ln w="9360">
      <a:noFill/>
    </a:ln>
  </c:spPr>
</c:chartSpace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6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tr-TR" sz="1800" spc="-1" strike="noStrike">
                <a:solidFill>
                  <a:srgbClr val="000000"/>
                </a:solidFill>
                <a:latin typeface="Arial"/>
              </a:rPr>
              <a:t>Slaytı taşımak için tıklayın</a:t>
            </a:r>
            <a:endParaRPr b="0" lang="tr-T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7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tr-TR" sz="2000" spc="-1" strike="noStrike">
                <a:latin typeface="Arial"/>
              </a:rPr>
              <a:t>Notların biçimini düzenlemek için tıklayın</a:t>
            </a:r>
            <a:endParaRPr b="0" lang="tr-TR" sz="2000" spc="-1" strike="noStrike">
              <a:latin typeface="Arial"/>
            </a:endParaRPr>
          </a:p>
        </p:txBody>
      </p:sp>
      <p:sp>
        <p:nvSpPr>
          <p:cNvPr id="228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r>
              <a:rPr b="0" lang="tr-TR" sz="1400" spc="-1" strike="noStrike">
                <a:latin typeface="Times New Roman"/>
              </a:rPr>
              <a:t>&lt;header&gt;</a:t>
            </a:r>
            <a:endParaRPr b="0" lang="tr-TR" sz="1400" spc="-1" strike="noStrike">
              <a:latin typeface="Times New Roman"/>
            </a:endParaRPr>
          </a:p>
        </p:txBody>
      </p:sp>
      <p:sp>
        <p:nvSpPr>
          <p:cNvPr id="229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pPr algn="r"/>
            <a:r>
              <a:rPr b="0" lang="tr-TR" sz="1400" spc="-1" strike="noStrike">
                <a:latin typeface="Times New Roman"/>
              </a:rPr>
              <a:t>&lt;date/time&gt;</a:t>
            </a:r>
            <a:endParaRPr b="0" lang="tr-TR" sz="1400" spc="-1" strike="noStrike">
              <a:latin typeface="Times New Roman"/>
            </a:endParaRPr>
          </a:p>
        </p:txBody>
      </p:sp>
      <p:sp>
        <p:nvSpPr>
          <p:cNvPr id="230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r>
              <a:rPr b="0" lang="tr-TR" sz="1400" spc="-1" strike="noStrike">
                <a:latin typeface="Times New Roman"/>
              </a:rPr>
              <a:t>&lt;footer&gt;</a:t>
            </a:r>
            <a:endParaRPr b="0" lang="tr-TR" sz="1400" spc="-1" strike="noStrike">
              <a:latin typeface="Times New Roman"/>
            </a:endParaRPr>
          </a:p>
        </p:txBody>
      </p:sp>
      <p:sp>
        <p:nvSpPr>
          <p:cNvPr id="231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>
            <a:noAutofit/>
          </a:bodyPr>
          <a:p>
            <a:pPr algn="r"/>
            <a:fld id="{E718D5E6-DD7F-4B46-A9D1-7FD516057B46}" type="slidenum">
              <a:rPr b="0" lang="tr-TR" sz="1400" spc="-1" strike="noStrike">
                <a:latin typeface="Times New Roman"/>
              </a:rPr>
              <a:t>&lt;number&gt;</a:t>
            </a:fld>
            <a:endParaRPr b="0" lang="tr-TR" sz="1400" spc="-1" strike="noStrike"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PlaceHolder 1"/>
          <p:cNvSpPr>
            <a:spLocks noGrp="1"/>
          </p:cNvSpPr>
          <p:nvPr>
            <p:ph type="sldImg"/>
          </p:nvPr>
        </p:nvSpPr>
        <p:spPr>
          <a:xfrm>
            <a:off x="685800" y="1143000"/>
            <a:ext cx="5484600" cy="3084120"/>
          </a:xfrm>
          <a:prstGeom prst="rect">
            <a:avLst/>
          </a:prstGeom>
        </p:spPr>
      </p:sp>
      <p:sp>
        <p:nvSpPr>
          <p:cNvPr id="312" name="PlaceHolder 2"/>
          <p:cNvSpPr>
            <a:spLocks noGrp="1"/>
          </p:cNvSpPr>
          <p:nvPr>
            <p:ph type="body"/>
          </p:nvPr>
        </p:nvSpPr>
        <p:spPr>
          <a:xfrm>
            <a:off x="685800" y="4400640"/>
            <a:ext cx="5484960" cy="359892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tr-TR" sz="2000" spc="-1" strike="noStrike">
              <a:latin typeface="Arial"/>
            </a:endParaRPr>
          </a:p>
        </p:txBody>
      </p:sp>
      <p:sp>
        <p:nvSpPr>
          <p:cNvPr id="313" name="CustomShape 3"/>
          <p:cNvSpPr/>
          <p:nvPr/>
        </p:nvSpPr>
        <p:spPr>
          <a:xfrm>
            <a:off x="3884760" y="8685360"/>
            <a:ext cx="2970360" cy="4572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Autofit/>
          </a:bodyPr>
          <a:p>
            <a:pPr algn="r">
              <a:lnSpc>
                <a:spcPct val="100000"/>
              </a:lnSpc>
            </a:pPr>
            <a:fld id="{C136E077-8849-4ECC-A8D0-5B0D3838E991}" type="slidenum">
              <a:rPr b="0" lang="tr-TR" sz="1200" spc="-1" strike="noStrike">
                <a:solidFill>
                  <a:srgbClr val="000000"/>
                </a:solidFill>
                <a:latin typeface="Times New Roman"/>
                <a:ea typeface="+mn-ea"/>
              </a:rPr>
              <a:t>&lt;number&gt;</a:t>
            </a:fld>
            <a:endParaRPr b="0" lang="tr-TR" sz="1200" spc="-1" strike="noStrike">
              <a:latin typeface="Arial"/>
            </a:endParaRPr>
          </a:p>
        </p:txBody>
      </p:sp>
    </p:spTree>
  </p:cSld>
</p:note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PlaceHolder 1"/>
          <p:cNvSpPr>
            <a:spLocks noGrp="1"/>
          </p:cNvSpPr>
          <p:nvPr>
            <p:ph type="sldImg"/>
          </p:nvPr>
        </p:nvSpPr>
        <p:spPr>
          <a:xfrm>
            <a:off x="216000" y="812880"/>
            <a:ext cx="7127640" cy="4008240"/>
          </a:xfrm>
          <a:prstGeom prst="rect">
            <a:avLst/>
          </a:prstGeom>
        </p:spPr>
      </p:sp>
      <p:sp>
        <p:nvSpPr>
          <p:cNvPr id="309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280" cy="4810680"/>
          </a:xfrm>
          <a:prstGeom prst="rect">
            <a:avLst/>
          </a:prstGeom>
        </p:spPr>
        <p:txBody>
          <a:bodyPr lIns="0" rIns="0" tIns="0" bIns="0">
            <a:noAutofit/>
          </a:bodyPr>
          <a:p>
            <a:endParaRPr b="0" lang="tr-TR" sz="2000" spc="-1" strike="noStrike">
              <a:latin typeface="Arial"/>
            </a:endParaRPr>
          </a:p>
        </p:txBody>
      </p:sp>
      <p:sp>
        <p:nvSpPr>
          <p:cNvPr id="310" name="TextShape 3"/>
          <p:cNvSpPr txBox="1"/>
          <p:nvPr/>
        </p:nvSpPr>
        <p:spPr>
          <a:xfrm>
            <a:off x="4278960" y="10157400"/>
            <a:ext cx="3280320" cy="53388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b">
            <a:noAutofit/>
          </a:bodyPr>
          <a:p>
            <a:pPr algn="r">
              <a:lnSpc>
                <a:spcPct val="100000"/>
              </a:lnSpc>
            </a:pPr>
            <a:fld id="{5F3E2CD0-36DE-42AD-ADDD-244574A82ECC}" type="slidenum">
              <a:rPr b="0" lang="tr-TR" sz="1400" spc="-1" strike="noStrike">
                <a:solidFill>
                  <a:srgbClr val="000000"/>
                </a:solidFill>
                <a:latin typeface="Times New Roman"/>
                <a:ea typeface="+mn-ea"/>
              </a:rPr>
              <a:t>&lt;number&gt;</a:t>
            </a:fld>
            <a:endParaRPr b="0" lang="tr-TR" sz="1400" spc="-1" strike="noStrike"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16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tr-T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16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tr-T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16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tr-T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4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4320000" y="1604520"/>
            <a:ext cx="35334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8030520" y="1604520"/>
            <a:ext cx="35334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4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 type="body"/>
          </p:nvPr>
        </p:nvSpPr>
        <p:spPr>
          <a:xfrm>
            <a:off x="4320000" y="3682080"/>
            <a:ext cx="35334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 type="body"/>
          </p:nvPr>
        </p:nvSpPr>
        <p:spPr>
          <a:xfrm>
            <a:off x="8030520" y="3682080"/>
            <a:ext cx="35334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16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tr-T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tr-TR" sz="3200" spc="-1" strike="noStrike"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16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tr-T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16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tr-T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0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16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tr-T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3160" cy="5306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tr-TR" sz="3200" spc="-1" strike="noStrike"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16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tr-T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5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6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16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tr-T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tr-TR" sz="3200" spc="-1" strike="noStrike"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16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tr-T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9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0" name="PlaceHolder 4"/>
          <p:cNvSpPr>
            <a:spLocks noGrp="1"/>
          </p:cNvSpPr>
          <p:nvPr>
            <p:ph type="body"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16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tr-T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4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16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tr-T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6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16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tr-T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2" name="PlaceHolder 5"/>
          <p:cNvSpPr>
            <a:spLocks noGrp="1"/>
          </p:cNvSpPr>
          <p:nvPr>
            <p:ph type="body"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16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tr-T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4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 type="body"/>
          </p:nvPr>
        </p:nvSpPr>
        <p:spPr>
          <a:xfrm>
            <a:off x="4320000" y="1604520"/>
            <a:ext cx="35334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 type="body"/>
          </p:nvPr>
        </p:nvSpPr>
        <p:spPr>
          <a:xfrm>
            <a:off x="8030520" y="1604520"/>
            <a:ext cx="35334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7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4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6"/>
          <p:cNvSpPr>
            <a:spLocks noGrp="1"/>
          </p:cNvSpPr>
          <p:nvPr>
            <p:ph type="body"/>
          </p:nvPr>
        </p:nvSpPr>
        <p:spPr>
          <a:xfrm>
            <a:off x="4320000" y="3682080"/>
            <a:ext cx="35334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7"/>
          <p:cNvSpPr>
            <a:spLocks noGrp="1"/>
          </p:cNvSpPr>
          <p:nvPr>
            <p:ph type="body"/>
          </p:nvPr>
        </p:nvSpPr>
        <p:spPr>
          <a:xfrm>
            <a:off x="8030520" y="3682080"/>
            <a:ext cx="35334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16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tr-T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tr-TR" sz="3200" spc="-1" strike="noStrike"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16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tr-T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16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tr-T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16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tr-T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16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tr-T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3160" cy="5306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tr-TR" sz="3200" spc="-1" strike="noStrike"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16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tr-T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1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16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tr-T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5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6" name="PlaceHolder 4"/>
          <p:cNvSpPr>
            <a:spLocks noGrp="1"/>
          </p:cNvSpPr>
          <p:nvPr>
            <p:ph type="body"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16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tr-T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9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16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tr-T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16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tr-T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8" name="PlaceHolder 5"/>
          <p:cNvSpPr>
            <a:spLocks noGrp="1"/>
          </p:cNvSpPr>
          <p:nvPr>
            <p:ph type="body"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16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tr-T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4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4320000" y="1604520"/>
            <a:ext cx="35334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 type="body"/>
          </p:nvPr>
        </p:nvSpPr>
        <p:spPr>
          <a:xfrm>
            <a:off x="8030520" y="1604520"/>
            <a:ext cx="35334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4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4" name="PlaceHolder 6"/>
          <p:cNvSpPr>
            <a:spLocks noGrp="1"/>
          </p:cNvSpPr>
          <p:nvPr>
            <p:ph type="body"/>
          </p:nvPr>
        </p:nvSpPr>
        <p:spPr>
          <a:xfrm>
            <a:off x="4320000" y="3682080"/>
            <a:ext cx="35334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5" name="PlaceHolder 7"/>
          <p:cNvSpPr>
            <a:spLocks noGrp="1"/>
          </p:cNvSpPr>
          <p:nvPr>
            <p:ph type="body"/>
          </p:nvPr>
        </p:nvSpPr>
        <p:spPr>
          <a:xfrm>
            <a:off x="8030520" y="3682080"/>
            <a:ext cx="35334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16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tr-T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tr-TR" sz="3200" spc="-1" strike="noStrike"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16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tr-T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16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tr-T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16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tr-T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16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tr-T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3160" cy="5306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tr-TR" sz="3200" spc="-1" strike="noStrike"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16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tr-T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16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tr-T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" name="PlaceHolder 4"/>
          <p:cNvSpPr>
            <a:spLocks noGrp="1"/>
          </p:cNvSpPr>
          <p:nvPr>
            <p:ph type="body"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16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tr-T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4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5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16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tr-T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16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tr-T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1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3" name="PlaceHolder 5"/>
          <p:cNvSpPr>
            <a:spLocks noGrp="1"/>
          </p:cNvSpPr>
          <p:nvPr>
            <p:ph type="body"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16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tr-T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4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6" name="PlaceHolder 3"/>
          <p:cNvSpPr>
            <a:spLocks noGrp="1"/>
          </p:cNvSpPr>
          <p:nvPr>
            <p:ph type="body"/>
          </p:nvPr>
        </p:nvSpPr>
        <p:spPr>
          <a:xfrm>
            <a:off x="4320000" y="1604520"/>
            <a:ext cx="35334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7" name="PlaceHolder 4"/>
          <p:cNvSpPr>
            <a:spLocks noGrp="1"/>
          </p:cNvSpPr>
          <p:nvPr>
            <p:ph type="body"/>
          </p:nvPr>
        </p:nvSpPr>
        <p:spPr>
          <a:xfrm>
            <a:off x="8030520" y="1604520"/>
            <a:ext cx="35334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8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4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" name="PlaceHolder 6"/>
          <p:cNvSpPr>
            <a:spLocks noGrp="1"/>
          </p:cNvSpPr>
          <p:nvPr>
            <p:ph type="body"/>
          </p:nvPr>
        </p:nvSpPr>
        <p:spPr>
          <a:xfrm>
            <a:off x="4320000" y="3682080"/>
            <a:ext cx="35334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0" name="PlaceHolder 7"/>
          <p:cNvSpPr>
            <a:spLocks noGrp="1"/>
          </p:cNvSpPr>
          <p:nvPr>
            <p:ph type="body"/>
          </p:nvPr>
        </p:nvSpPr>
        <p:spPr>
          <a:xfrm>
            <a:off x="8030520" y="3682080"/>
            <a:ext cx="35334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16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tr-T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16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tr-T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tr-TR" sz="3200" spc="-1" strike="noStrike"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16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tr-T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16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tr-T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6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16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tr-TR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3160" cy="5306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tr-TR" sz="3200" spc="-1" strike="noStrike"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16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tr-T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1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2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16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tr-T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4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5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6" name="PlaceHolder 4"/>
          <p:cNvSpPr>
            <a:spLocks noGrp="1"/>
          </p:cNvSpPr>
          <p:nvPr>
            <p:ph type="body"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16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tr-T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8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9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0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16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tr-T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2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3" name="PlaceHolder 3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16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tr-T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5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6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7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8" name="PlaceHolder 5"/>
          <p:cNvSpPr>
            <a:spLocks noGrp="1"/>
          </p:cNvSpPr>
          <p:nvPr>
            <p:ph type="body"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609480" y="273600"/>
            <a:ext cx="10973160" cy="53064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endParaRPr b="0" lang="tr-TR" sz="3200" spc="-1" strike="noStrike"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16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tr-T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0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35334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1" name="PlaceHolder 3"/>
          <p:cNvSpPr>
            <a:spLocks noGrp="1"/>
          </p:cNvSpPr>
          <p:nvPr>
            <p:ph type="body"/>
          </p:nvPr>
        </p:nvSpPr>
        <p:spPr>
          <a:xfrm>
            <a:off x="4320000" y="1604520"/>
            <a:ext cx="35334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2" name="PlaceHolder 4"/>
          <p:cNvSpPr>
            <a:spLocks noGrp="1"/>
          </p:cNvSpPr>
          <p:nvPr>
            <p:ph type="body"/>
          </p:nvPr>
        </p:nvSpPr>
        <p:spPr>
          <a:xfrm>
            <a:off x="8030520" y="1604520"/>
            <a:ext cx="35334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3" name="PlaceHolder 5"/>
          <p:cNvSpPr>
            <a:spLocks noGrp="1"/>
          </p:cNvSpPr>
          <p:nvPr>
            <p:ph type="body"/>
          </p:nvPr>
        </p:nvSpPr>
        <p:spPr>
          <a:xfrm>
            <a:off x="609480" y="3682080"/>
            <a:ext cx="35334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4" name="PlaceHolder 6"/>
          <p:cNvSpPr>
            <a:spLocks noGrp="1"/>
          </p:cNvSpPr>
          <p:nvPr>
            <p:ph type="body"/>
          </p:nvPr>
        </p:nvSpPr>
        <p:spPr>
          <a:xfrm>
            <a:off x="4320000" y="3682080"/>
            <a:ext cx="35334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5" name="PlaceHolder 7"/>
          <p:cNvSpPr>
            <a:spLocks noGrp="1"/>
          </p:cNvSpPr>
          <p:nvPr>
            <p:ph type="body"/>
          </p:nvPr>
        </p:nvSpPr>
        <p:spPr>
          <a:xfrm>
            <a:off x="8030520" y="3682080"/>
            <a:ext cx="35334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16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tr-T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53550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16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tr-T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232680" y="3682080"/>
            <a:ext cx="53550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16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endParaRPr b="0" lang="tr-T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50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50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609480" y="3682080"/>
            <a:ext cx="1097352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tr-T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8.xml"/><Relationship Id="rId6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0.xml"/><Relationship Id="rId8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3" Type="http://schemas.openxmlformats.org/officeDocument/2006/relationships/slideLayout" Target="../slideLayouts/slideLayout50.xml"/><Relationship Id="rId4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4.xml"/><Relationship Id="rId8" Type="http://schemas.openxmlformats.org/officeDocument/2006/relationships/slideLayout" Target="../slideLayouts/slideLayout55.xml"/><Relationship Id="rId9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58.xml"/><Relationship Id="rId12" Type="http://schemas.openxmlformats.org/officeDocument/2006/relationships/slideLayout" Target="../slideLayouts/slideLayout59.xml"/><Relationship Id="rId13" Type="http://schemas.openxmlformats.org/officeDocument/2006/relationships/slideLayout" Target="../slideLayouts/slideLayout60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7ff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Line 1"/>
          <p:cNvSpPr/>
          <p:nvPr/>
        </p:nvSpPr>
        <p:spPr>
          <a:xfrm flipH="1">
            <a:off x="0" y="0"/>
            <a:ext cx="3119760" cy="685800"/>
          </a:xfrm>
          <a:prstGeom prst="line">
            <a:avLst/>
          </a:prstGeom>
          <a:ln w="126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" name="Line 2"/>
          <p:cNvSpPr/>
          <p:nvPr/>
        </p:nvSpPr>
        <p:spPr>
          <a:xfrm flipH="1">
            <a:off x="0" y="0"/>
            <a:ext cx="903600" cy="6543360"/>
          </a:xfrm>
          <a:prstGeom prst="line">
            <a:avLst/>
          </a:prstGeom>
          <a:ln w="126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" name="Line 3"/>
          <p:cNvSpPr/>
          <p:nvPr/>
        </p:nvSpPr>
        <p:spPr>
          <a:xfrm flipH="1" flipV="1">
            <a:off x="-42840" y="5790960"/>
            <a:ext cx="6287040" cy="1067040"/>
          </a:xfrm>
          <a:prstGeom prst="line">
            <a:avLst/>
          </a:prstGeom>
          <a:ln w="126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Line 4"/>
          <p:cNvSpPr/>
          <p:nvPr/>
        </p:nvSpPr>
        <p:spPr>
          <a:xfrm flipH="1">
            <a:off x="8463600" y="5848200"/>
            <a:ext cx="3729240" cy="1009800"/>
          </a:xfrm>
          <a:prstGeom prst="line">
            <a:avLst/>
          </a:prstGeom>
          <a:ln w="126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" name="Line 5"/>
          <p:cNvSpPr/>
          <p:nvPr/>
        </p:nvSpPr>
        <p:spPr>
          <a:xfrm flipH="1">
            <a:off x="11543760" y="1647720"/>
            <a:ext cx="648720" cy="5210280"/>
          </a:xfrm>
          <a:prstGeom prst="line">
            <a:avLst/>
          </a:prstGeom>
          <a:ln w="126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" name="Line 6"/>
          <p:cNvSpPr/>
          <p:nvPr/>
        </p:nvSpPr>
        <p:spPr>
          <a:xfrm flipH="1" flipV="1">
            <a:off x="10782000" y="0"/>
            <a:ext cx="1410480" cy="4258080"/>
          </a:xfrm>
          <a:prstGeom prst="line">
            <a:avLst/>
          </a:prstGeom>
          <a:ln w="126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6" name="Line 7"/>
          <p:cNvSpPr/>
          <p:nvPr/>
        </p:nvSpPr>
        <p:spPr>
          <a:xfrm flipH="1" flipV="1">
            <a:off x="6529680" y="-4680"/>
            <a:ext cx="5662800" cy="931680"/>
          </a:xfrm>
          <a:prstGeom prst="line">
            <a:avLst/>
          </a:prstGeom>
          <a:ln w="126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7" name="PlaceHolder 8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tr-TR" sz="1800" spc="-1" strike="noStrike">
                <a:solidFill>
                  <a:srgbClr val="000000"/>
                </a:solidFill>
                <a:latin typeface="Arial"/>
              </a:rPr>
              <a:t>Ana başlık metnini düzenlemek için tıklayın</a:t>
            </a:r>
            <a:endParaRPr b="0" lang="tr-T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9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2800" spc="-1" strike="noStrike">
                <a:solidFill>
                  <a:srgbClr val="000000"/>
                </a:solidFill>
                <a:latin typeface="Arial"/>
              </a:rPr>
              <a:t>Anahat metninin biçimini düzenlemek için tıklayın</a:t>
            </a:r>
            <a:endParaRPr b="0" lang="tr-TR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tr-TR" sz="2000" spc="-1" strike="noStrike">
                <a:solidFill>
                  <a:srgbClr val="000000"/>
                </a:solidFill>
                <a:latin typeface="Arial"/>
              </a:rPr>
              <a:t>İkinci Anahat Düzeyi</a:t>
            </a:r>
            <a:endParaRPr b="0" lang="tr-TR" sz="20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1800" spc="-1" strike="noStrike">
                <a:solidFill>
                  <a:srgbClr val="000000"/>
                </a:solidFill>
                <a:latin typeface="Arial"/>
              </a:rPr>
              <a:t>Üçüncü Anahat Düzeyi</a:t>
            </a:r>
            <a:endParaRPr b="0" lang="tr-TR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tr-TR" sz="1800" spc="-1" strike="noStrike">
                <a:solidFill>
                  <a:srgbClr val="000000"/>
                </a:solidFill>
                <a:latin typeface="Arial"/>
              </a:rPr>
              <a:t>Dördüncü Anahat Düzeyi</a:t>
            </a:r>
            <a:endParaRPr b="0" lang="tr-TR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2000" spc="-1" strike="noStrike">
                <a:solidFill>
                  <a:srgbClr val="000000"/>
                </a:solidFill>
                <a:latin typeface="Arial"/>
              </a:rPr>
              <a:t>Beşinci Anahat Düzeyi</a:t>
            </a:r>
            <a:endParaRPr b="0" lang="tr-T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2000" spc="-1" strike="noStrike">
                <a:solidFill>
                  <a:srgbClr val="000000"/>
                </a:solidFill>
                <a:latin typeface="Arial"/>
              </a:rPr>
              <a:t>Altıncı Anahat Düzeyi</a:t>
            </a:r>
            <a:endParaRPr b="0" lang="tr-T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2000" spc="-1" strike="noStrike">
                <a:solidFill>
                  <a:srgbClr val="000000"/>
                </a:solidFill>
                <a:latin typeface="Arial"/>
              </a:rPr>
              <a:t>Yedinci Anahat Düzeyi</a:t>
            </a:r>
            <a:endParaRPr b="0" lang="tr-T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7ff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Line 1"/>
          <p:cNvSpPr/>
          <p:nvPr/>
        </p:nvSpPr>
        <p:spPr>
          <a:xfrm flipH="1">
            <a:off x="0" y="0"/>
            <a:ext cx="3119760" cy="685800"/>
          </a:xfrm>
          <a:prstGeom prst="line">
            <a:avLst/>
          </a:prstGeom>
          <a:ln w="126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6" name="Line 2"/>
          <p:cNvSpPr/>
          <p:nvPr/>
        </p:nvSpPr>
        <p:spPr>
          <a:xfrm flipH="1">
            <a:off x="0" y="0"/>
            <a:ext cx="903600" cy="6543360"/>
          </a:xfrm>
          <a:prstGeom prst="line">
            <a:avLst/>
          </a:prstGeom>
          <a:ln w="126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7" name="Line 3"/>
          <p:cNvSpPr/>
          <p:nvPr/>
        </p:nvSpPr>
        <p:spPr>
          <a:xfrm flipH="1" flipV="1">
            <a:off x="-42840" y="5790960"/>
            <a:ext cx="6287040" cy="1067040"/>
          </a:xfrm>
          <a:prstGeom prst="line">
            <a:avLst/>
          </a:prstGeom>
          <a:ln w="126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" name="Line 4"/>
          <p:cNvSpPr/>
          <p:nvPr/>
        </p:nvSpPr>
        <p:spPr>
          <a:xfrm flipH="1">
            <a:off x="8463600" y="5848200"/>
            <a:ext cx="3729240" cy="1009800"/>
          </a:xfrm>
          <a:prstGeom prst="line">
            <a:avLst/>
          </a:prstGeom>
          <a:ln w="126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9" name="Line 5"/>
          <p:cNvSpPr/>
          <p:nvPr/>
        </p:nvSpPr>
        <p:spPr>
          <a:xfrm flipH="1">
            <a:off x="11543760" y="1647720"/>
            <a:ext cx="648720" cy="5210280"/>
          </a:xfrm>
          <a:prstGeom prst="line">
            <a:avLst/>
          </a:prstGeom>
          <a:ln w="126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0" name="Line 6"/>
          <p:cNvSpPr/>
          <p:nvPr/>
        </p:nvSpPr>
        <p:spPr>
          <a:xfrm flipH="1" flipV="1">
            <a:off x="10782000" y="0"/>
            <a:ext cx="1410480" cy="4258080"/>
          </a:xfrm>
          <a:prstGeom prst="line">
            <a:avLst/>
          </a:prstGeom>
          <a:ln w="126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1" name="Line 7"/>
          <p:cNvSpPr/>
          <p:nvPr/>
        </p:nvSpPr>
        <p:spPr>
          <a:xfrm flipH="1" flipV="1">
            <a:off x="6529680" y="-4680"/>
            <a:ext cx="5662800" cy="931680"/>
          </a:xfrm>
          <a:prstGeom prst="line">
            <a:avLst/>
          </a:prstGeom>
          <a:ln w="126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52" name="PlaceHolder 8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tr-TR" sz="1800" spc="-1" strike="noStrike">
                <a:solidFill>
                  <a:srgbClr val="000000"/>
                </a:solidFill>
                <a:latin typeface="Arial"/>
              </a:rPr>
              <a:t>Ana başlık metnini düzenlemek için tıklayın</a:t>
            </a:r>
            <a:endParaRPr b="0" lang="tr-T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9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2800" spc="-1" strike="noStrike">
                <a:solidFill>
                  <a:srgbClr val="000000"/>
                </a:solidFill>
                <a:latin typeface="Arial"/>
              </a:rPr>
              <a:t>Anahat metninin biçimini düzenlemek için tıklayın</a:t>
            </a:r>
            <a:endParaRPr b="0" lang="tr-TR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tr-TR" sz="2000" spc="-1" strike="noStrike">
                <a:solidFill>
                  <a:srgbClr val="000000"/>
                </a:solidFill>
                <a:latin typeface="Arial"/>
              </a:rPr>
              <a:t>İkinci Anahat Düzeyi</a:t>
            </a:r>
            <a:endParaRPr b="0" lang="tr-TR" sz="20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1800" spc="-1" strike="noStrike">
                <a:solidFill>
                  <a:srgbClr val="000000"/>
                </a:solidFill>
                <a:latin typeface="Arial"/>
              </a:rPr>
              <a:t>Üçüncü Anahat Düzeyi</a:t>
            </a:r>
            <a:endParaRPr b="0" lang="tr-TR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tr-TR" sz="1800" spc="-1" strike="noStrike">
                <a:solidFill>
                  <a:srgbClr val="000000"/>
                </a:solidFill>
                <a:latin typeface="Arial"/>
              </a:rPr>
              <a:t>Dördüncü Anahat Düzeyi</a:t>
            </a:r>
            <a:endParaRPr b="0" lang="tr-TR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2000" spc="-1" strike="noStrike">
                <a:solidFill>
                  <a:srgbClr val="000000"/>
                </a:solidFill>
                <a:latin typeface="Arial"/>
              </a:rPr>
              <a:t>Beşinci Anahat Düzeyi</a:t>
            </a:r>
            <a:endParaRPr b="0" lang="tr-T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2000" spc="-1" strike="noStrike">
                <a:solidFill>
                  <a:srgbClr val="000000"/>
                </a:solidFill>
                <a:latin typeface="Arial"/>
              </a:rPr>
              <a:t>Altıncı Anahat Düzeyi</a:t>
            </a:r>
            <a:endParaRPr b="0" lang="tr-T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2000" spc="-1" strike="noStrike">
                <a:solidFill>
                  <a:srgbClr val="000000"/>
                </a:solidFill>
                <a:latin typeface="Arial"/>
              </a:rPr>
              <a:t>Yedinci Anahat Düzeyi</a:t>
            </a:r>
            <a:endParaRPr b="0" lang="tr-T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7ff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Line 1"/>
          <p:cNvSpPr/>
          <p:nvPr/>
        </p:nvSpPr>
        <p:spPr>
          <a:xfrm flipH="1">
            <a:off x="0" y="0"/>
            <a:ext cx="3119760" cy="685800"/>
          </a:xfrm>
          <a:prstGeom prst="line">
            <a:avLst/>
          </a:prstGeom>
          <a:ln w="126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1" name="Line 2"/>
          <p:cNvSpPr/>
          <p:nvPr/>
        </p:nvSpPr>
        <p:spPr>
          <a:xfrm flipH="1">
            <a:off x="0" y="0"/>
            <a:ext cx="903600" cy="6543360"/>
          </a:xfrm>
          <a:prstGeom prst="line">
            <a:avLst/>
          </a:prstGeom>
          <a:ln w="126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2" name="Line 3"/>
          <p:cNvSpPr/>
          <p:nvPr/>
        </p:nvSpPr>
        <p:spPr>
          <a:xfrm flipH="1" flipV="1">
            <a:off x="-42840" y="5790960"/>
            <a:ext cx="6287040" cy="1067040"/>
          </a:xfrm>
          <a:prstGeom prst="line">
            <a:avLst/>
          </a:prstGeom>
          <a:ln w="126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3" name="Line 4"/>
          <p:cNvSpPr/>
          <p:nvPr/>
        </p:nvSpPr>
        <p:spPr>
          <a:xfrm flipH="1">
            <a:off x="8463600" y="5848200"/>
            <a:ext cx="3729240" cy="1009800"/>
          </a:xfrm>
          <a:prstGeom prst="line">
            <a:avLst/>
          </a:prstGeom>
          <a:ln w="126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4" name="Line 5"/>
          <p:cNvSpPr/>
          <p:nvPr/>
        </p:nvSpPr>
        <p:spPr>
          <a:xfrm flipH="1">
            <a:off x="11543760" y="1647720"/>
            <a:ext cx="648720" cy="5210280"/>
          </a:xfrm>
          <a:prstGeom prst="line">
            <a:avLst/>
          </a:prstGeom>
          <a:ln w="126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5" name="Line 6"/>
          <p:cNvSpPr/>
          <p:nvPr/>
        </p:nvSpPr>
        <p:spPr>
          <a:xfrm flipH="1" flipV="1">
            <a:off x="10782000" y="0"/>
            <a:ext cx="1410480" cy="4258080"/>
          </a:xfrm>
          <a:prstGeom prst="line">
            <a:avLst/>
          </a:prstGeom>
          <a:ln w="126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6" name="Line 7"/>
          <p:cNvSpPr/>
          <p:nvPr/>
        </p:nvSpPr>
        <p:spPr>
          <a:xfrm flipH="1" flipV="1">
            <a:off x="6529680" y="-4680"/>
            <a:ext cx="5662800" cy="931680"/>
          </a:xfrm>
          <a:prstGeom prst="line">
            <a:avLst/>
          </a:prstGeom>
          <a:ln w="126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97" name="PlaceHolder 8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16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tr-TR" sz="4400" spc="-1" strike="noStrike">
                <a:solidFill>
                  <a:srgbClr val="000000"/>
                </a:solidFill>
                <a:latin typeface="Arial"/>
              </a:rPr>
              <a:t>Ana başlık metnini düzenlemek için tıklayın</a:t>
            </a:r>
            <a:endParaRPr b="0" lang="tr-T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8" name="PlaceHolder 9"/>
          <p:cNvSpPr>
            <a:spLocks noGrp="1"/>
          </p:cNvSpPr>
          <p:nvPr>
            <p:ph type="body"/>
          </p:nvPr>
        </p:nvSpPr>
        <p:spPr>
          <a:xfrm>
            <a:off x="609480" y="1604520"/>
            <a:ext cx="5354640" cy="397692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pPr marL="432000" indent="-324000" algn="ctr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2800" spc="-1" strike="noStrike">
                <a:solidFill>
                  <a:srgbClr val="000000"/>
                </a:solidFill>
                <a:latin typeface="Arial"/>
              </a:rPr>
              <a:t>Anahat metninin biçimini düzenlemek için tıklayın</a:t>
            </a:r>
            <a:endParaRPr b="0" lang="tr-TR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 algn="ctr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tr-TR" sz="2800" spc="-1" strike="noStrike">
                <a:solidFill>
                  <a:srgbClr val="000000"/>
                </a:solidFill>
                <a:latin typeface="Arial"/>
              </a:rPr>
              <a:t>İkinci Anahat Düzeyi</a:t>
            </a:r>
            <a:endParaRPr b="0" lang="tr-TR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 algn="ctr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2800" spc="-1" strike="noStrike">
                <a:solidFill>
                  <a:srgbClr val="000000"/>
                </a:solidFill>
                <a:latin typeface="Arial"/>
              </a:rPr>
              <a:t>Üçüncü Anahat Düzeyi</a:t>
            </a:r>
            <a:endParaRPr b="0" lang="tr-TR" sz="2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 algn="ctr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tr-TR" sz="2800" spc="-1" strike="noStrike">
                <a:solidFill>
                  <a:srgbClr val="000000"/>
                </a:solidFill>
                <a:latin typeface="Arial"/>
              </a:rPr>
              <a:t>Dördüncü Anahat Düzeyi</a:t>
            </a:r>
            <a:endParaRPr b="0" lang="tr-TR" sz="2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2800" spc="-1" strike="noStrike">
                <a:solidFill>
                  <a:srgbClr val="000000"/>
                </a:solidFill>
                <a:latin typeface="Arial"/>
              </a:rPr>
              <a:t>Beşinci Anahat Düzeyi</a:t>
            </a:r>
            <a:endParaRPr b="0" lang="tr-TR" sz="2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2800" spc="-1" strike="noStrike">
                <a:solidFill>
                  <a:srgbClr val="000000"/>
                </a:solidFill>
                <a:latin typeface="Arial"/>
              </a:rPr>
              <a:t>Altıncı Anahat Düzeyi</a:t>
            </a:r>
            <a:endParaRPr b="0" lang="tr-TR" sz="2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2800" spc="-1" strike="noStrike">
                <a:solidFill>
                  <a:srgbClr val="000000"/>
                </a:solidFill>
                <a:latin typeface="Arial"/>
              </a:rPr>
              <a:t>Yedinci Anahat Düzeyi</a:t>
            </a:r>
            <a:endParaRPr b="0" lang="tr-TR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10"/>
          <p:cNvSpPr>
            <a:spLocks noGrp="1"/>
          </p:cNvSpPr>
          <p:nvPr>
            <p:ph type="body"/>
          </p:nvPr>
        </p:nvSpPr>
        <p:spPr>
          <a:xfrm>
            <a:off x="6232680" y="1604520"/>
            <a:ext cx="5354640" cy="3976920"/>
          </a:xfrm>
          <a:prstGeom prst="rect">
            <a:avLst/>
          </a:prstGeom>
        </p:spPr>
        <p:txBody>
          <a:bodyPr lIns="0" rIns="0" tIns="0" bIns="0">
            <a:normAutofit fontScale="76000"/>
          </a:bodyPr>
          <a:p>
            <a:pPr marL="432000" indent="-324000" algn="ctr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2800" spc="-1" strike="noStrike">
                <a:solidFill>
                  <a:srgbClr val="000000"/>
                </a:solidFill>
                <a:latin typeface="Arial"/>
              </a:rPr>
              <a:t>Anahat metninin biçimini düzenlemek için tıklayın</a:t>
            </a:r>
            <a:endParaRPr b="0" lang="tr-TR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 algn="ctr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tr-TR" sz="2800" spc="-1" strike="noStrike">
                <a:solidFill>
                  <a:srgbClr val="000000"/>
                </a:solidFill>
                <a:latin typeface="Arial"/>
              </a:rPr>
              <a:t>İkinci Anahat Düzeyi</a:t>
            </a:r>
            <a:endParaRPr b="0" lang="tr-TR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 algn="ctr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2800" spc="-1" strike="noStrike">
                <a:solidFill>
                  <a:srgbClr val="000000"/>
                </a:solidFill>
                <a:latin typeface="Arial"/>
              </a:rPr>
              <a:t>Üçüncü Anahat Düzeyi</a:t>
            </a:r>
            <a:endParaRPr b="0" lang="tr-TR" sz="2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 algn="ctr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tr-TR" sz="2800" spc="-1" strike="noStrike">
                <a:solidFill>
                  <a:srgbClr val="000000"/>
                </a:solidFill>
                <a:latin typeface="Arial"/>
              </a:rPr>
              <a:t>Dördüncü Anahat Düzeyi</a:t>
            </a:r>
            <a:endParaRPr b="0" lang="tr-TR" sz="2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2800" spc="-1" strike="noStrike">
                <a:solidFill>
                  <a:srgbClr val="000000"/>
                </a:solidFill>
                <a:latin typeface="Arial"/>
              </a:rPr>
              <a:t>Beşinci Anahat Düzeyi</a:t>
            </a:r>
            <a:endParaRPr b="0" lang="tr-TR" sz="28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2800" spc="-1" strike="noStrike">
                <a:solidFill>
                  <a:srgbClr val="000000"/>
                </a:solidFill>
                <a:latin typeface="Arial"/>
              </a:rPr>
              <a:t>Altıncı Anahat Düzeyi</a:t>
            </a:r>
            <a:endParaRPr b="0" lang="tr-TR" sz="28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 algn="ctr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2800" spc="-1" strike="noStrike">
                <a:solidFill>
                  <a:srgbClr val="000000"/>
                </a:solidFill>
                <a:latin typeface="Arial"/>
              </a:rPr>
              <a:t>Yedinci Anahat Düzeyi</a:t>
            </a:r>
            <a:endParaRPr b="0" lang="tr-TR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7ff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Line 1"/>
          <p:cNvSpPr/>
          <p:nvPr/>
        </p:nvSpPr>
        <p:spPr>
          <a:xfrm flipH="1">
            <a:off x="0" y="0"/>
            <a:ext cx="3119760" cy="685800"/>
          </a:xfrm>
          <a:prstGeom prst="line">
            <a:avLst/>
          </a:prstGeom>
          <a:ln w="126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7" name="Line 2"/>
          <p:cNvSpPr/>
          <p:nvPr/>
        </p:nvSpPr>
        <p:spPr>
          <a:xfrm flipH="1">
            <a:off x="0" y="0"/>
            <a:ext cx="903600" cy="6543360"/>
          </a:xfrm>
          <a:prstGeom prst="line">
            <a:avLst/>
          </a:prstGeom>
          <a:ln w="126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8" name="Line 3"/>
          <p:cNvSpPr/>
          <p:nvPr/>
        </p:nvSpPr>
        <p:spPr>
          <a:xfrm flipH="1" flipV="1">
            <a:off x="-42840" y="5790960"/>
            <a:ext cx="6287040" cy="1067040"/>
          </a:xfrm>
          <a:prstGeom prst="line">
            <a:avLst/>
          </a:prstGeom>
          <a:ln w="126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39" name="Line 4"/>
          <p:cNvSpPr/>
          <p:nvPr/>
        </p:nvSpPr>
        <p:spPr>
          <a:xfrm flipH="1">
            <a:off x="8463600" y="5848200"/>
            <a:ext cx="3729240" cy="1009800"/>
          </a:xfrm>
          <a:prstGeom prst="line">
            <a:avLst/>
          </a:prstGeom>
          <a:ln w="126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0" name="Line 5"/>
          <p:cNvSpPr/>
          <p:nvPr/>
        </p:nvSpPr>
        <p:spPr>
          <a:xfrm flipH="1">
            <a:off x="11543760" y="1647720"/>
            <a:ext cx="648720" cy="5210280"/>
          </a:xfrm>
          <a:prstGeom prst="line">
            <a:avLst/>
          </a:prstGeom>
          <a:ln w="126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1" name="Line 6"/>
          <p:cNvSpPr/>
          <p:nvPr/>
        </p:nvSpPr>
        <p:spPr>
          <a:xfrm flipH="1" flipV="1">
            <a:off x="10782000" y="0"/>
            <a:ext cx="1410480" cy="4258080"/>
          </a:xfrm>
          <a:prstGeom prst="line">
            <a:avLst/>
          </a:prstGeom>
          <a:ln w="126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2" name="Line 7"/>
          <p:cNvSpPr/>
          <p:nvPr/>
        </p:nvSpPr>
        <p:spPr>
          <a:xfrm flipH="1" flipV="1">
            <a:off x="6529680" y="-4680"/>
            <a:ext cx="5662800" cy="931680"/>
          </a:xfrm>
          <a:prstGeom prst="line">
            <a:avLst/>
          </a:prstGeom>
          <a:ln w="126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43" name="PlaceHolder 8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520" cy="114480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r>
              <a:rPr b="0" lang="tr-TR" sz="1800" spc="-1" strike="noStrike">
                <a:solidFill>
                  <a:srgbClr val="000000"/>
                </a:solidFill>
                <a:latin typeface="Arial"/>
              </a:rPr>
              <a:t>Ana başlık metnini düzenlemek için tıklayın</a:t>
            </a:r>
            <a:endParaRPr b="0" lang="tr-T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PlaceHolder 9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2800" spc="-1" strike="noStrike">
                <a:solidFill>
                  <a:srgbClr val="000000"/>
                </a:solidFill>
                <a:latin typeface="Arial"/>
              </a:rPr>
              <a:t>Anahat metninin biçimini düzenlemek için tıklayın</a:t>
            </a:r>
            <a:endParaRPr b="0" lang="tr-TR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tr-TR" sz="2000" spc="-1" strike="noStrike">
                <a:solidFill>
                  <a:srgbClr val="000000"/>
                </a:solidFill>
                <a:latin typeface="Arial"/>
              </a:rPr>
              <a:t>İkinci Anahat Düzeyi</a:t>
            </a:r>
            <a:endParaRPr b="0" lang="tr-TR" sz="20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1800" spc="-1" strike="noStrike">
                <a:solidFill>
                  <a:srgbClr val="000000"/>
                </a:solidFill>
                <a:latin typeface="Arial"/>
              </a:rPr>
              <a:t>Üçüncü Anahat Düzeyi</a:t>
            </a:r>
            <a:endParaRPr b="0" lang="tr-TR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tr-TR" sz="1800" spc="-1" strike="noStrike">
                <a:solidFill>
                  <a:srgbClr val="000000"/>
                </a:solidFill>
                <a:latin typeface="Arial"/>
              </a:rPr>
              <a:t>Dördüncü Anahat Düzeyi</a:t>
            </a:r>
            <a:endParaRPr b="0" lang="tr-TR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2000" spc="-1" strike="noStrike">
                <a:solidFill>
                  <a:srgbClr val="000000"/>
                </a:solidFill>
                <a:latin typeface="Arial"/>
              </a:rPr>
              <a:t>Beşinci Anahat Düzeyi</a:t>
            </a:r>
            <a:endParaRPr b="0" lang="tr-T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2000" spc="-1" strike="noStrike">
                <a:solidFill>
                  <a:srgbClr val="000000"/>
                </a:solidFill>
                <a:latin typeface="Arial"/>
              </a:rPr>
              <a:t>Altıncı Anahat Düzeyi</a:t>
            </a:r>
            <a:endParaRPr b="0" lang="tr-T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2000" spc="-1" strike="noStrike">
                <a:solidFill>
                  <a:srgbClr val="000000"/>
                </a:solidFill>
                <a:latin typeface="Arial"/>
              </a:rPr>
              <a:t>Yedinci Anahat Düzeyi</a:t>
            </a:r>
            <a:endParaRPr b="0" lang="tr-T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7ff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Line 1"/>
          <p:cNvSpPr/>
          <p:nvPr/>
        </p:nvSpPr>
        <p:spPr>
          <a:xfrm flipH="1">
            <a:off x="0" y="0"/>
            <a:ext cx="3119760" cy="685800"/>
          </a:xfrm>
          <a:prstGeom prst="line">
            <a:avLst/>
          </a:prstGeom>
          <a:ln w="126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2" name="Line 2"/>
          <p:cNvSpPr/>
          <p:nvPr/>
        </p:nvSpPr>
        <p:spPr>
          <a:xfrm flipH="1">
            <a:off x="0" y="0"/>
            <a:ext cx="903600" cy="6543360"/>
          </a:xfrm>
          <a:prstGeom prst="line">
            <a:avLst/>
          </a:prstGeom>
          <a:ln w="126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3" name="Line 3"/>
          <p:cNvSpPr/>
          <p:nvPr/>
        </p:nvSpPr>
        <p:spPr>
          <a:xfrm flipH="1" flipV="1">
            <a:off x="-42840" y="5790960"/>
            <a:ext cx="6287040" cy="1067040"/>
          </a:xfrm>
          <a:prstGeom prst="line">
            <a:avLst/>
          </a:prstGeom>
          <a:ln w="126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4" name="Line 4"/>
          <p:cNvSpPr/>
          <p:nvPr/>
        </p:nvSpPr>
        <p:spPr>
          <a:xfrm flipH="1">
            <a:off x="8463600" y="5848200"/>
            <a:ext cx="3729240" cy="1009800"/>
          </a:xfrm>
          <a:prstGeom prst="line">
            <a:avLst/>
          </a:prstGeom>
          <a:ln w="126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5" name="Line 5"/>
          <p:cNvSpPr/>
          <p:nvPr/>
        </p:nvSpPr>
        <p:spPr>
          <a:xfrm flipH="1">
            <a:off x="11543760" y="1647720"/>
            <a:ext cx="648720" cy="5210280"/>
          </a:xfrm>
          <a:prstGeom prst="line">
            <a:avLst/>
          </a:prstGeom>
          <a:ln w="126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6" name="Line 6"/>
          <p:cNvSpPr/>
          <p:nvPr/>
        </p:nvSpPr>
        <p:spPr>
          <a:xfrm flipH="1" flipV="1">
            <a:off x="10782000" y="0"/>
            <a:ext cx="1410480" cy="4258080"/>
          </a:xfrm>
          <a:prstGeom prst="line">
            <a:avLst/>
          </a:prstGeom>
          <a:ln w="126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7" name="Line 7"/>
          <p:cNvSpPr/>
          <p:nvPr/>
        </p:nvSpPr>
        <p:spPr>
          <a:xfrm flipH="1" flipV="1">
            <a:off x="6529680" y="-4680"/>
            <a:ext cx="5662800" cy="931680"/>
          </a:xfrm>
          <a:prstGeom prst="line">
            <a:avLst/>
          </a:prstGeom>
          <a:ln w="126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188" name="PlaceHolder 8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3160" cy="1144440"/>
          </a:xfrm>
          <a:prstGeom prst="rect">
            <a:avLst/>
          </a:prstGeom>
        </p:spPr>
        <p:txBody>
          <a:bodyPr lIns="0" rIns="0" tIns="0" bIns="0" anchor="ctr">
            <a:noAutofit/>
          </a:bodyPr>
          <a:p>
            <a:pPr algn="ctr"/>
            <a:r>
              <a:rPr b="0" lang="tr-TR" sz="4400" spc="-1" strike="noStrike">
                <a:solidFill>
                  <a:srgbClr val="000000"/>
                </a:solidFill>
                <a:latin typeface="Arial"/>
              </a:rPr>
              <a:t>Ana başlık metnini düzenlemek için tıklayın</a:t>
            </a:r>
            <a:endParaRPr b="0" lang="tr-TR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" name="PlaceHolder 9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352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2800" spc="-1" strike="noStrike">
                <a:solidFill>
                  <a:srgbClr val="000000"/>
                </a:solidFill>
                <a:latin typeface="Arial"/>
              </a:rPr>
              <a:t>Anahat metninin biçimini düzenlemek için tıklayın</a:t>
            </a:r>
            <a:endParaRPr b="0" lang="tr-TR" sz="28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tr-TR" sz="2000" spc="-1" strike="noStrike">
                <a:solidFill>
                  <a:srgbClr val="000000"/>
                </a:solidFill>
                <a:latin typeface="Arial"/>
              </a:rPr>
              <a:t>İkinci Anahat Düzeyi</a:t>
            </a:r>
            <a:endParaRPr b="0" lang="tr-TR" sz="20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1800" spc="-1" strike="noStrike">
                <a:solidFill>
                  <a:srgbClr val="000000"/>
                </a:solidFill>
                <a:latin typeface="Arial"/>
              </a:rPr>
              <a:t>Üçüncü Anahat Düzeyi</a:t>
            </a:r>
            <a:endParaRPr b="0" lang="tr-TR" sz="18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tr-TR" sz="1800" spc="-1" strike="noStrike">
                <a:solidFill>
                  <a:srgbClr val="000000"/>
                </a:solidFill>
                <a:latin typeface="Arial"/>
              </a:rPr>
              <a:t>Dördüncü Anahat Düzeyi</a:t>
            </a:r>
            <a:endParaRPr b="0" lang="tr-TR" sz="18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2000" spc="-1" strike="noStrike">
                <a:solidFill>
                  <a:srgbClr val="000000"/>
                </a:solidFill>
                <a:latin typeface="Arial"/>
              </a:rPr>
              <a:t>Beşinci Anahat Düzeyi</a:t>
            </a:r>
            <a:endParaRPr b="0" lang="tr-TR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2000" spc="-1" strike="noStrike">
                <a:solidFill>
                  <a:srgbClr val="000000"/>
                </a:solidFill>
                <a:latin typeface="Arial"/>
              </a:rPr>
              <a:t>Altıncı Anahat Düzeyi</a:t>
            </a:r>
            <a:endParaRPr b="0" lang="tr-TR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2000" spc="-1" strike="noStrike">
                <a:solidFill>
                  <a:srgbClr val="000000"/>
                </a:solidFill>
                <a:latin typeface="Arial"/>
              </a:rPr>
              <a:t>Yedinci Anahat Düzeyi</a:t>
            </a:r>
            <a:endParaRPr b="0" lang="tr-TR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28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28.xml"/><Relationship Id="rId3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8.jpeg"/><Relationship Id="rId2" Type="http://schemas.openxmlformats.org/officeDocument/2006/relationships/slideLayout" Target="../slideLayouts/slideLayout37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37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37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hyperlink" Target="https://uluslararasi.sdu.edu.tr/tr/kurumsal/ikili-isbirligi-anlasmalari-13883s.html" TargetMode="External"/><Relationship Id="rId2" Type="http://schemas.openxmlformats.org/officeDocument/2006/relationships/hyperlink" Target="https://mevlana.sdu.edu.tr/tr/protokoller/protokol-yapilan-ulkeler-10335s.html" TargetMode="External"/><Relationship Id="rId3" Type="http://schemas.openxmlformats.org/officeDocument/2006/relationships/hyperlink" Target="https://mevlana.sdu.edu.tr/" TargetMode="External"/><Relationship Id="rId4" Type="http://schemas.openxmlformats.org/officeDocument/2006/relationships/hyperlink" Target="https://www.ua.gov.tr/" TargetMode="External"/><Relationship Id="rId5" Type="http://schemas.openxmlformats.org/officeDocument/2006/relationships/slideLayout" Target="../slideLayouts/slideLayout37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11.jpeg"/><Relationship Id="rId2" Type="http://schemas.openxmlformats.org/officeDocument/2006/relationships/slideLayout" Target="../slideLayouts/slideLayout37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37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37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3.xml"/><Relationship Id="rId3" Type="http://schemas.openxmlformats.org/officeDocument/2006/relationships/notesSlide" Target="../notesSlides/notesSlide2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image" Target="../media/image14.jpeg"/><Relationship Id="rId2" Type="http://schemas.openxmlformats.org/officeDocument/2006/relationships/slideLayout" Target="../slideLayouts/slideLayout37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image" Target="../media/image15.jpeg"/><Relationship Id="rId2" Type="http://schemas.openxmlformats.org/officeDocument/2006/relationships/image" Target="../media/image16.jpeg"/><Relationship Id="rId3" Type="http://schemas.openxmlformats.org/officeDocument/2006/relationships/slideLayout" Target="../slideLayouts/slideLayout37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image" Target="../media/image17.jpeg"/><Relationship Id="rId2" Type="http://schemas.openxmlformats.org/officeDocument/2006/relationships/slideLayout" Target="../slideLayouts/slideLayout5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chart" Target="../charts/chart1.xml"/><Relationship Id="rId2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28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8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CustomShape 1"/>
          <p:cNvSpPr/>
          <p:nvPr/>
        </p:nvSpPr>
        <p:spPr>
          <a:xfrm>
            <a:off x="0" y="0"/>
            <a:ext cx="12191760" cy="685656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3" name="CustomShape 2"/>
          <p:cNvSpPr/>
          <p:nvPr/>
        </p:nvSpPr>
        <p:spPr>
          <a:xfrm>
            <a:off x="0" y="720"/>
            <a:ext cx="12191760" cy="6855840"/>
          </a:xfrm>
          <a:prstGeom prst="rect">
            <a:avLst/>
          </a:prstGeom>
          <a:solidFill>
            <a:srgbClr val="f7ff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4" name="CustomShape 3"/>
          <p:cNvSpPr/>
          <p:nvPr/>
        </p:nvSpPr>
        <p:spPr>
          <a:xfrm>
            <a:off x="4489920" y="449640"/>
            <a:ext cx="6935040" cy="3921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>
            <a:normAutofit/>
          </a:bodyPr>
          <a:p>
            <a:pPr algn="r">
              <a:lnSpc>
                <a:spcPct val="90000"/>
              </a:lnSpc>
            </a:pPr>
            <a:r>
              <a:rPr b="1" i="1" lang="tr-TR" sz="6100" spc="-1" strike="noStrike" cap="all">
                <a:solidFill>
                  <a:srgbClr val="1c2732"/>
                </a:solidFill>
                <a:latin typeface="Walbaum Display Light"/>
                <a:ea typeface="DejaVu Sans"/>
              </a:rPr>
              <a:t>KA171 PROJELERİ BİLGİLENDİRME TOPLANTISI</a:t>
            </a:r>
            <a:endParaRPr b="0" lang="tr-TR" sz="6100" spc="-1" strike="noStrike">
              <a:latin typeface="Arial"/>
            </a:endParaRPr>
          </a:p>
        </p:txBody>
      </p:sp>
      <p:sp>
        <p:nvSpPr>
          <p:cNvPr id="235" name="CustomShape 4"/>
          <p:cNvSpPr/>
          <p:nvPr/>
        </p:nvSpPr>
        <p:spPr>
          <a:xfrm>
            <a:off x="4489920" y="4996800"/>
            <a:ext cx="6157080" cy="942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algn="r">
              <a:lnSpc>
                <a:spcPct val="120000"/>
              </a:lnSpc>
              <a:spcBef>
                <a:spcPts val="1001"/>
              </a:spcBef>
            </a:pPr>
            <a:r>
              <a:rPr b="1" lang="tr-TR" sz="1800" spc="290" strike="noStrike" cap="all">
                <a:solidFill>
                  <a:srgbClr val="1c2732"/>
                </a:solidFill>
                <a:latin typeface="Univers Condensed Light"/>
                <a:ea typeface="DejaVu Sans"/>
              </a:rPr>
              <a:t>Süleyman Demirel Üniversitesi</a:t>
            </a:r>
            <a:endParaRPr b="0" lang="tr-TR" sz="1800" spc="-1" strike="noStrike">
              <a:latin typeface="Arial"/>
            </a:endParaRPr>
          </a:p>
          <a:p>
            <a:pPr algn="r">
              <a:lnSpc>
                <a:spcPct val="120000"/>
              </a:lnSpc>
              <a:spcBef>
                <a:spcPts val="1001"/>
              </a:spcBef>
            </a:pPr>
            <a:r>
              <a:rPr b="1" lang="tr-TR" sz="1800" spc="290" strike="noStrike" cap="all">
                <a:solidFill>
                  <a:srgbClr val="1c2732"/>
                </a:solidFill>
                <a:latin typeface="Univers Condensed Light"/>
                <a:ea typeface="DejaVu Sans"/>
              </a:rPr>
              <a:t>Erasmus Kurum Koordinatörlüğü</a:t>
            </a:r>
            <a:endParaRPr b="0" lang="tr-TR" sz="1800" spc="-1" strike="noStrike">
              <a:latin typeface="Arial"/>
            </a:endParaRPr>
          </a:p>
        </p:txBody>
      </p:sp>
      <p:sp>
        <p:nvSpPr>
          <p:cNvPr id="236" name="Line 5"/>
          <p:cNvSpPr/>
          <p:nvPr/>
        </p:nvSpPr>
        <p:spPr>
          <a:xfrm flipH="1">
            <a:off x="3418560" y="0"/>
            <a:ext cx="815760" cy="6857280"/>
          </a:xfrm>
          <a:prstGeom prst="line">
            <a:avLst/>
          </a:prstGeom>
          <a:ln w="126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37" name="Line 6"/>
          <p:cNvSpPr/>
          <p:nvPr/>
        </p:nvSpPr>
        <p:spPr>
          <a:xfrm>
            <a:off x="0" y="5468040"/>
            <a:ext cx="6096600" cy="1389600"/>
          </a:xfrm>
          <a:prstGeom prst="line">
            <a:avLst/>
          </a:prstGeom>
          <a:ln w="126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38" name="Resim 4" descr="kişi, şahıs, insan yüzü, giyim, doğum günü pastası içeren bir resim&#10;&#10;Açıklama otomatik olarak oluşturuldu"/>
          <p:cNvPicPr/>
          <p:nvPr/>
        </p:nvPicPr>
        <p:blipFill>
          <a:blip r:embed="rId1"/>
          <a:stretch/>
        </p:blipFill>
        <p:spPr>
          <a:xfrm>
            <a:off x="86400" y="603360"/>
            <a:ext cx="4682880" cy="5804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CustomShape 1"/>
          <p:cNvSpPr/>
          <p:nvPr/>
        </p:nvSpPr>
        <p:spPr>
          <a:xfrm>
            <a:off x="1143000" y="533520"/>
            <a:ext cx="9905400" cy="138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</a:pPr>
            <a:r>
              <a:rPr b="1" i="1" lang="tr-TR" sz="4400" spc="-1" strike="noStrike" cap="all">
                <a:solidFill>
                  <a:srgbClr val="1c2732"/>
                </a:solidFill>
                <a:latin typeface="Walbaum Display Light"/>
                <a:ea typeface="DejaVu Sans"/>
              </a:rPr>
              <a:t>Sunulan Yeni İmkanlar</a:t>
            </a:r>
            <a:endParaRPr b="0" lang="tr-TR" sz="4400" spc="-1" strike="noStrike">
              <a:latin typeface="Arial"/>
            </a:endParaRPr>
          </a:p>
        </p:txBody>
      </p:sp>
      <p:sp>
        <p:nvSpPr>
          <p:cNvPr id="266" name="CustomShape 2"/>
          <p:cNvSpPr/>
          <p:nvPr/>
        </p:nvSpPr>
        <p:spPr>
          <a:xfrm>
            <a:off x="838080" y="1924560"/>
            <a:ext cx="5180400" cy="4250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 fontScale="96000"/>
          </a:bodyPr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1" lang="tr-TR" sz="2400" spc="-1" strike="noStrike">
                <a:solidFill>
                  <a:srgbClr val="1c2732"/>
                </a:solidFill>
                <a:latin typeface="Univers Condensed Light"/>
                <a:ea typeface="DejaVu Sans"/>
              </a:rPr>
              <a:t>Doktora Hareketliliği</a:t>
            </a:r>
            <a:endParaRPr b="0" lang="tr-TR" sz="2400" spc="-1" strike="noStrike">
              <a:latin typeface="Arial"/>
            </a:endParaRPr>
          </a:p>
          <a:p>
            <a:pPr marL="228600" indent="-227160">
              <a:lnSpc>
                <a:spcPct val="100000"/>
              </a:lnSpc>
              <a:spcBef>
                <a:spcPts val="1001"/>
              </a:spcBef>
              <a:buClr>
                <a:srgbClr val="1c2732"/>
              </a:buClr>
              <a:buSzPct val="80000"/>
              <a:buFont typeface="Arial"/>
              <a:buChar char="•"/>
            </a:pPr>
            <a:r>
              <a:rPr b="0" lang="tr-TR" sz="2400" spc="-1" strike="noStrike">
                <a:solidFill>
                  <a:srgbClr val="1c2732"/>
                </a:solidFill>
                <a:latin typeface="Univers Condensed Light"/>
                <a:ea typeface="DejaVu Sans"/>
              </a:rPr>
              <a:t>Doktora öğrencileri </a:t>
            </a:r>
            <a:r>
              <a:rPr b="1" lang="tr-TR" sz="2400" spc="-1" strike="noStrike">
                <a:solidFill>
                  <a:srgbClr val="1c2732"/>
                </a:solidFill>
                <a:latin typeface="Univers Condensed Light"/>
                <a:ea typeface="DejaVu Sans"/>
              </a:rPr>
              <a:t>kısa ve uzun </a:t>
            </a:r>
            <a:r>
              <a:rPr b="0" lang="tr-TR" sz="2400" spc="-1" strike="noStrike">
                <a:solidFill>
                  <a:srgbClr val="1c2732"/>
                </a:solidFill>
                <a:latin typeface="Univers Condensed Light"/>
                <a:ea typeface="DejaVu Sans"/>
              </a:rPr>
              <a:t>dönem </a:t>
            </a:r>
            <a:r>
              <a:rPr b="1" lang="tr-TR" sz="2400" spc="-1" strike="noStrike">
                <a:solidFill>
                  <a:srgbClr val="1c2732"/>
                </a:solidFill>
                <a:latin typeface="Univers Condensed Light"/>
                <a:ea typeface="DejaVu Sans"/>
              </a:rPr>
              <a:t>öğrenim/staj</a:t>
            </a:r>
            <a:r>
              <a:rPr b="0" lang="tr-TR" sz="2400" spc="-1" strike="noStrike">
                <a:solidFill>
                  <a:srgbClr val="1c2732"/>
                </a:solidFill>
                <a:latin typeface="Univers Condensed Light"/>
                <a:ea typeface="DejaVu Sans"/>
              </a:rPr>
              <a:t> hareketliliği gerçekleştirebilirler.</a:t>
            </a:r>
            <a:endParaRPr b="0" lang="tr-TR" sz="2400" spc="-1" strike="noStrike">
              <a:latin typeface="Arial"/>
            </a:endParaRPr>
          </a:p>
          <a:p>
            <a:pPr marL="228600" indent="-227160">
              <a:lnSpc>
                <a:spcPct val="100000"/>
              </a:lnSpc>
              <a:spcBef>
                <a:spcPts val="1001"/>
              </a:spcBef>
              <a:buClr>
                <a:srgbClr val="1c2732"/>
              </a:buClr>
              <a:buSzPct val="80000"/>
              <a:buFont typeface="Arial"/>
              <a:buChar char="•"/>
            </a:pPr>
            <a:r>
              <a:rPr b="0" lang="tr-TR" sz="2400" spc="-1" strike="noStrike">
                <a:solidFill>
                  <a:srgbClr val="1c2732"/>
                </a:solidFill>
                <a:latin typeface="Univers Condensed Light"/>
                <a:ea typeface="DejaVu Sans"/>
              </a:rPr>
              <a:t>Doktoradan </a:t>
            </a:r>
            <a:r>
              <a:rPr b="1" lang="tr-TR" sz="2400" spc="-1" strike="noStrike">
                <a:solidFill>
                  <a:srgbClr val="1c2732"/>
                </a:solidFill>
                <a:latin typeface="Univers Condensed Light"/>
                <a:ea typeface="DejaVu Sans"/>
              </a:rPr>
              <a:t>yeni mezun olanlar </a:t>
            </a:r>
            <a:r>
              <a:rPr b="0" lang="tr-TR" sz="2400" spc="-1" strike="noStrike">
                <a:solidFill>
                  <a:srgbClr val="1c2732"/>
                </a:solidFill>
                <a:latin typeface="Univers Condensed Light"/>
                <a:ea typeface="DejaVu Sans"/>
              </a:rPr>
              <a:t>kısa ve uzun dönem </a:t>
            </a:r>
            <a:r>
              <a:rPr b="1" lang="tr-TR" sz="2400" spc="-1" strike="noStrike">
                <a:solidFill>
                  <a:srgbClr val="1c2732"/>
                </a:solidFill>
                <a:latin typeface="Univers Condensed Light"/>
                <a:ea typeface="DejaVu Sans"/>
              </a:rPr>
              <a:t>staj hareketliliği </a:t>
            </a:r>
            <a:r>
              <a:rPr b="0" lang="tr-TR" sz="2400" spc="-1" strike="noStrike">
                <a:solidFill>
                  <a:srgbClr val="1c2732"/>
                </a:solidFill>
                <a:latin typeface="Univers Condensed Light"/>
                <a:ea typeface="DejaVu Sans"/>
              </a:rPr>
              <a:t>gerçekleştirebilirler.</a:t>
            </a:r>
            <a:endParaRPr b="0" lang="tr-TR" sz="2400" spc="-1" strike="noStrike">
              <a:latin typeface="Arial"/>
            </a:endParaRPr>
          </a:p>
          <a:p>
            <a:pPr marL="228600" indent="-227160">
              <a:lnSpc>
                <a:spcPct val="100000"/>
              </a:lnSpc>
              <a:spcBef>
                <a:spcPts val="1001"/>
              </a:spcBef>
              <a:buClr>
                <a:srgbClr val="1c2732"/>
              </a:buClr>
              <a:buSzPct val="80000"/>
              <a:buFont typeface="Arial"/>
              <a:buChar char="•"/>
            </a:pPr>
            <a:r>
              <a:rPr b="0" lang="tr-TR" sz="2400" spc="-1" strike="noStrike">
                <a:solidFill>
                  <a:srgbClr val="1c2732"/>
                </a:solidFill>
                <a:latin typeface="Univers Condensed Light"/>
                <a:ea typeface="DejaVu Sans"/>
              </a:rPr>
              <a:t>Kısa dönem faaliyette </a:t>
            </a:r>
            <a:r>
              <a:rPr b="1" lang="tr-TR" sz="2400" spc="-1" strike="noStrike">
                <a:solidFill>
                  <a:srgbClr val="1c2732"/>
                </a:solidFill>
                <a:latin typeface="Univers Condensed Light"/>
                <a:ea typeface="DejaVu Sans"/>
              </a:rPr>
              <a:t>5-30 gün </a:t>
            </a:r>
            <a:r>
              <a:rPr b="0" lang="tr-TR" sz="2400" spc="-1" strike="noStrike">
                <a:solidFill>
                  <a:srgbClr val="1c2732"/>
                </a:solidFill>
                <a:latin typeface="Univers Condensed Light"/>
                <a:ea typeface="DejaVu Sans"/>
              </a:rPr>
              <a:t>fiziksel hareketlilik yapılmalıdır.</a:t>
            </a:r>
            <a:endParaRPr b="0" lang="tr-TR" sz="2400" spc="-1" strike="noStrike">
              <a:latin typeface="Arial"/>
            </a:endParaRPr>
          </a:p>
          <a:p>
            <a:pPr marL="228600" indent="-227160">
              <a:lnSpc>
                <a:spcPct val="100000"/>
              </a:lnSpc>
              <a:spcBef>
                <a:spcPts val="1001"/>
              </a:spcBef>
              <a:buClr>
                <a:srgbClr val="1c2732"/>
              </a:buClr>
              <a:buSzPct val="80000"/>
              <a:buFont typeface="Arial"/>
              <a:buChar char="•"/>
            </a:pPr>
            <a:r>
              <a:rPr b="0" lang="tr-TR" sz="2400" spc="-1" strike="noStrike">
                <a:solidFill>
                  <a:srgbClr val="1c2732"/>
                </a:solidFill>
                <a:latin typeface="Univers Condensed Light"/>
                <a:ea typeface="DejaVu Sans"/>
              </a:rPr>
              <a:t>Fiziksel hareketliliğe </a:t>
            </a:r>
            <a:r>
              <a:rPr b="1" lang="tr-TR" sz="2400" spc="-1" strike="noStrike">
                <a:solidFill>
                  <a:srgbClr val="1c2732"/>
                </a:solidFill>
                <a:latin typeface="Univers Condensed Light"/>
                <a:ea typeface="DejaVu Sans"/>
              </a:rPr>
              <a:t>sanal hareketlilikte </a:t>
            </a:r>
            <a:r>
              <a:rPr b="0" lang="tr-TR" sz="2400" spc="-1" strike="noStrike">
                <a:solidFill>
                  <a:srgbClr val="1c2732"/>
                </a:solidFill>
                <a:latin typeface="Univers Condensed Light"/>
                <a:ea typeface="DejaVu Sans"/>
              </a:rPr>
              <a:t>eklenebilir.</a:t>
            </a:r>
            <a:endParaRPr b="0" lang="tr-TR" sz="2400" spc="-1" strike="noStrike">
              <a:latin typeface="Arial"/>
            </a:endParaRPr>
          </a:p>
        </p:txBody>
      </p:sp>
      <p:sp>
        <p:nvSpPr>
          <p:cNvPr id="267" name="CustomShape 3"/>
          <p:cNvSpPr/>
          <p:nvPr/>
        </p:nvSpPr>
        <p:spPr>
          <a:xfrm>
            <a:off x="6506280" y="1924560"/>
            <a:ext cx="5180400" cy="4399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1" lang="tr-TR" sz="2400" spc="-1" strike="noStrike">
                <a:solidFill>
                  <a:srgbClr val="1c2732"/>
                </a:solidFill>
                <a:latin typeface="Univers Condensed Light"/>
                <a:ea typeface="DejaVu Sans"/>
              </a:rPr>
              <a:t>Karma Hareketlilikler</a:t>
            </a:r>
            <a:endParaRPr b="0" lang="tr-TR" sz="2400" spc="-1" strike="noStrike">
              <a:latin typeface="Arial"/>
            </a:endParaRPr>
          </a:p>
          <a:p>
            <a:pPr marL="228600" indent="-227160">
              <a:lnSpc>
                <a:spcPct val="100000"/>
              </a:lnSpc>
              <a:spcBef>
                <a:spcPts val="1001"/>
              </a:spcBef>
              <a:buClr>
                <a:srgbClr val="1c2732"/>
              </a:buClr>
              <a:buSzPct val="80000"/>
              <a:buFont typeface="Arial"/>
              <a:buChar char="•"/>
            </a:pPr>
            <a:r>
              <a:rPr b="0" lang="tr-TR" sz="2400" spc="-1" strike="noStrike">
                <a:solidFill>
                  <a:srgbClr val="1c2732"/>
                </a:solidFill>
                <a:latin typeface="Univers Condensed Light"/>
                <a:ea typeface="DejaVu Sans"/>
              </a:rPr>
              <a:t>Uzun dönem hareketlilik yapamayacak dezavantajlı kişilerin kısa dönemli fiziksel hareketlilik+ sanal hareketlilik yapmasına olanak tanır.</a:t>
            </a:r>
            <a:endParaRPr b="0" lang="tr-TR" sz="2400" spc="-1" strike="noStrike">
              <a:latin typeface="Arial"/>
            </a:endParaRPr>
          </a:p>
          <a:p>
            <a:pPr marL="228600" indent="-227160">
              <a:lnSpc>
                <a:spcPct val="100000"/>
              </a:lnSpc>
              <a:spcBef>
                <a:spcPts val="1001"/>
              </a:spcBef>
              <a:buClr>
                <a:srgbClr val="1c2732"/>
              </a:buClr>
              <a:buSzPct val="80000"/>
              <a:buFont typeface="Arial"/>
              <a:buChar char="•"/>
            </a:pPr>
            <a:r>
              <a:rPr b="1" lang="tr-TR" sz="2400" spc="-1" strike="noStrike">
                <a:solidFill>
                  <a:srgbClr val="1c2732"/>
                </a:solidFill>
                <a:latin typeface="Univers Condensed Light"/>
                <a:ea typeface="DejaVu Sans"/>
              </a:rPr>
              <a:t>5-30 gün</a:t>
            </a:r>
            <a:r>
              <a:rPr b="0" lang="tr-TR" sz="2400" spc="-1" strike="noStrike">
                <a:solidFill>
                  <a:srgbClr val="1c2732"/>
                </a:solidFill>
                <a:latin typeface="Univers Condensed Light"/>
                <a:ea typeface="DejaVu Sans"/>
              </a:rPr>
              <a:t> arası fiziksel hareketlilik yapılmalıdır. </a:t>
            </a:r>
            <a:endParaRPr b="0" lang="tr-TR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CustomShape 1"/>
          <p:cNvSpPr/>
          <p:nvPr/>
        </p:nvSpPr>
        <p:spPr>
          <a:xfrm>
            <a:off x="1143000" y="533520"/>
            <a:ext cx="9905400" cy="138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69" name="CustomShape 2"/>
          <p:cNvSpPr/>
          <p:nvPr/>
        </p:nvSpPr>
        <p:spPr>
          <a:xfrm>
            <a:off x="838080" y="1924560"/>
            <a:ext cx="5180400" cy="4250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70" name="CustomShape 3"/>
          <p:cNvSpPr/>
          <p:nvPr/>
        </p:nvSpPr>
        <p:spPr>
          <a:xfrm>
            <a:off x="6172560" y="1924560"/>
            <a:ext cx="5180400" cy="4250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71" name="Picture 2" descr=""/>
          <p:cNvPicPr/>
          <p:nvPr/>
        </p:nvPicPr>
        <p:blipFill>
          <a:blip r:embed="rId1"/>
          <a:stretch/>
        </p:blipFill>
        <p:spPr>
          <a:xfrm>
            <a:off x="251640" y="188640"/>
            <a:ext cx="11603880" cy="64792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CustomShape 1"/>
          <p:cNvSpPr/>
          <p:nvPr/>
        </p:nvSpPr>
        <p:spPr>
          <a:xfrm>
            <a:off x="1143000" y="533520"/>
            <a:ext cx="9905400" cy="138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73" name="CustomShape 2"/>
          <p:cNvSpPr/>
          <p:nvPr/>
        </p:nvSpPr>
        <p:spPr>
          <a:xfrm>
            <a:off x="838080" y="1924560"/>
            <a:ext cx="5180400" cy="4250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74" name="CustomShape 3"/>
          <p:cNvSpPr/>
          <p:nvPr/>
        </p:nvSpPr>
        <p:spPr>
          <a:xfrm>
            <a:off x="6172560" y="1924560"/>
            <a:ext cx="5180400" cy="4250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75" name="Picture 2" descr=""/>
          <p:cNvPicPr/>
          <p:nvPr/>
        </p:nvPicPr>
        <p:blipFill>
          <a:blip r:embed="rId1"/>
          <a:stretch/>
        </p:blipFill>
        <p:spPr>
          <a:xfrm>
            <a:off x="251640" y="188640"/>
            <a:ext cx="11792880" cy="65512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CustomShape 1"/>
          <p:cNvSpPr/>
          <p:nvPr/>
        </p:nvSpPr>
        <p:spPr>
          <a:xfrm>
            <a:off x="1143000" y="267480"/>
            <a:ext cx="9905400" cy="45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br/>
            <a:br/>
            <a:br/>
            <a:r>
              <a:rPr b="1" lang="tr-TR" sz="2400" spc="-1" strike="noStrike">
                <a:solidFill>
                  <a:srgbClr val="000000"/>
                </a:solidFill>
                <a:latin typeface="Univers Condensed Light"/>
                <a:ea typeface="DejaVu Sans"/>
              </a:rPr>
              <a:t>SEYAHAT DESTEĞİ</a:t>
            </a:r>
            <a:endParaRPr b="0" lang="tr-TR" sz="2400" spc="-1" strike="noStrike">
              <a:latin typeface="Arial"/>
            </a:endParaRPr>
          </a:p>
        </p:txBody>
      </p:sp>
      <p:graphicFrame>
        <p:nvGraphicFramePr>
          <p:cNvPr id="277" name="Table 2"/>
          <p:cNvGraphicFramePr/>
          <p:nvPr/>
        </p:nvGraphicFramePr>
        <p:xfrm>
          <a:off x="915840" y="1149840"/>
          <a:ext cx="5180760" cy="5085360"/>
        </p:xfrm>
        <a:graphic>
          <a:graphicData uri="http://schemas.openxmlformats.org/drawingml/2006/table">
            <a:tbl>
              <a:tblPr/>
              <a:tblGrid>
                <a:gridCol w="1726920"/>
                <a:gridCol w="1726920"/>
                <a:gridCol w="1727280"/>
              </a:tblGrid>
              <a:tr h="859680"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tr-TR" sz="18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Seyahat Mesafesi</a:t>
                      </a:r>
                      <a:endParaRPr b="0" lang="tr-T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tr-TR" sz="18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Standart Seyahat Hibe Tutarı (Euro)</a:t>
                      </a:r>
                      <a:endParaRPr b="0" lang="tr-T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tr-TR" sz="18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Yeşil Seyahat Hibe Tutarı (Euro) </a:t>
                      </a:r>
                      <a:endParaRPr b="0" lang="tr-T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</a:tr>
              <a:tr h="603720"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tr-TR" sz="18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10-99 Km arası</a:t>
                      </a:r>
                      <a:endParaRPr b="0" lang="tr-T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tr-TR" sz="18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23</a:t>
                      </a:r>
                      <a:endParaRPr b="0" lang="tr-T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tr-TR" sz="18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-</a:t>
                      </a:r>
                      <a:endParaRPr b="0" lang="tr-T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603720"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tr-TR" sz="18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100-499 Km arası</a:t>
                      </a:r>
                      <a:endParaRPr b="0" lang="tr-T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tr-TR" sz="18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180</a:t>
                      </a:r>
                      <a:endParaRPr b="0" lang="tr-T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tr-TR" sz="18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210</a:t>
                      </a:r>
                      <a:endParaRPr b="0" lang="tr-T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603720"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tr-TR" sz="18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500-1999 Km arası</a:t>
                      </a:r>
                      <a:endParaRPr b="0" lang="tr-T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tr-TR" sz="18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275</a:t>
                      </a:r>
                      <a:endParaRPr b="0" lang="tr-T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tr-TR" sz="18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320</a:t>
                      </a:r>
                      <a:endParaRPr b="0" lang="tr-T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603720"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tr-TR" sz="18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2000-2999 Km arası</a:t>
                      </a:r>
                      <a:endParaRPr b="0" lang="tr-T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tr-TR" sz="18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360</a:t>
                      </a:r>
                      <a:endParaRPr b="0" lang="tr-T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tr-TR" sz="18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410</a:t>
                      </a:r>
                      <a:endParaRPr b="0" lang="tr-T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603720"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tr-TR" sz="18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3000-3999 Km arası</a:t>
                      </a:r>
                      <a:endParaRPr b="0" lang="tr-T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tr-TR" sz="18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530</a:t>
                      </a:r>
                      <a:endParaRPr b="0" lang="tr-T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tr-TR" sz="18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610</a:t>
                      </a:r>
                      <a:endParaRPr b="0" lang="tr-T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603720"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tr-TR" sz="18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4000-7999 Km arası</a:t>
                      </a:r>
                      <a:endParaRPr b="0" lang="tr-T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tr-TR" sz="18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820</a:t>
                      </a:r>
                      <a:endParaRPr b="0" lang="tr-T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tr-TR" sz="18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-</a:t>
                      </a:r>
                      <a:endParaRPr b="0" lang="tr-T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  <a:tr h="603720"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tr-TR" sz="18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8000 Km ve üzeri</a:t>
                      </a:r>
                      <a:endParaRPr b="0" lang="tr-T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tr-TR" sz="18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1500</a:t>
                      </a:r>
                      <a:endParaRPr b="0" lang="tr-T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tr-TR" sz="18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-</a:t>
                      </a:r>
                      <a:endParaRPr b="0" lang="tr-T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</a:tbl>
          </a:graphicData>
        </a:graphic>
      </p:graphicFrame>
      <p:pic>
        <p:nvPicPr>
          <p:cNvPr id="278" name="Resim 4" descr="sanat, çizim, çocukların yaptığı resimler içeren bir resim&#10;&#10;Açıklama otomatik olarak oluşturuldu"/>
          <p:cNvPicPr/>
          <p:nvPr/>
        </p:nvPicPr>
        <p:blipFill>
          <a:blip r:embed="rId1"/>
          <a:stretch/>
        </p:blipFill>
        <p:spPr>
          <a:xfrm>
            <a:off x="6388560" y="123480"/>
            <a:ext cx="5366520" cy="65152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CustomShape 1"/>
          <p:cNvSpPr/>
          <p:nvPr/>
        </p:nvSpPr>
        <p:spPr>
          <a:xfrm>
            <a:off x="1143000" y="533520"/>
            <a:ext cx="9905400" cy="138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0" name="CustomShape 2"/>
          <p:cNvSpPr/>
          <p:nvPr/>
        </p:nvSpPr>
        <p:spPr>
          <a:xfrm>
            <a:off x="838080" y="1924560"/>
            <a:ext cx="5180400" cy="4250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81" name="Picture 3_0" descr=""/>
          <p:cNvPicPr/>
          <p:nvPr/>
        </p:nvPicPr>
        <p:blipFill>
          <a:blip r:embed="rId1"/>
          <a:stretch/>
        </p:blipFill>
        <p:spPr>
          <a:xfrm>
            <a:off x="108000" y="116640"/>
            <a:ext cx="11916000" cy="66229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CustomShape 1"/>
          <p:cNvSpPr/>
          <p:nvPr/>
        </p:nvSpPr>
        <p:spPr>
          <a:xfrm>
            <a:off x="1143000" y="533520"/>
            <a:ext cx="9905400" cy="138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>
              <a:lnSpc>
                <a:spcPct val="100000"/>
              </a:lnSpc>
            </a:pPr>
            <a:r>
              <a:rPr b="1" lang="tr-TR" sz="3200" spc="-1" strike="noStrike">
                <a:solidFill>
                  <a:srgbClr val="000000"/>
                </a:solidFill>
                <a:latin typeface="Univers Condensed Light"/>
                <a:ea typeface="DejaVu Sans"/>
              </a:rPr>
              <a:t>KA171 PROJE YAZIMI</a:t>
            </a:r>
            <a:endParaRPr b="0" lang="tr-TR" sz="3200" spc="-1" strike="noStrike">
              <a:latin typeface="Arial"/>
            </a:endParaRPr>
          </a:p>
        </p:txBody>
      </p:sp>
      <p:sp>
        <p:nvSpPr>
          <p:cNvPr id="283" name="CustomShape 2"/>
          <p:cNvSpPr/>
          <p:nvPr/>
        </p:nvSpPr>
        <p:spPr>
          <a:xfrm>
            <a:off x="838080" y="1924560"/>
            <a:ext cx="5180400" cy="4250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 fontScale="65000"/>
          </a:bodyPr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2400" spc="-1" strike="noStrike">
                <a:solidFill>
                  <a:srgbClr val="1c2732"/>
                </a:solidFill>
                <a:latin typeface="Univers Condensed Light"/>
                <a:ea typeface="DejaVu Sans"/>
              </a:rPr>
              <a:t>Proje yazılacak kurumun belirlenmesi</a:t>
            </a:r>
            <a:endParaRPr b="0" lang="tr-TR" sz="2400" spc="-1" strike="noStrike">
              <a:latin typeface="Arial"/>
            </a:endParaRPr>
          </a:p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2400" spc="-1" strike="noStrike">
                <a:solidFill>
                  <a:srgbClr val="1c2732"/>
                </a:solidFill>
                <a:latin typeface="Univers Condensed Light"/>
                <a:ea typeface="DejaVu Sans"/>
              </a:rPr>
              <a:t>Soru Formunun doldurulması</a:t>
            </a:r>
            <a:endParaRPr b="0" lang="tr-TR" sz="2400" spc="-1" strike="noStrike">
              <a:latin typeface="Arial"/>
            </a:endParaRPr>
          </a:p>
          <a:p>
            <a:pPr marL="108720">
              <a:lnSpc>
                <a:spcPct val="100000"/>
              </a:lnSpc>
              <a:spcBef>
                <a:spcPts val="1417"/>
              </a:spcBef>
            </a:pPr>
            <a:r>
              <a:rPr b="0" lang="tr-TR" sz="2200" spc="-1" strike="noStrike">
                <a:solidFill>
                  <a:srgbClr val="1c2732"/>
                </a:solidFill>
                <a:latin typeface="Univers Condensed Light"/>
                <a:ea typeface="DejaVu Sans"/>
              </a:rPr>
              <a:t>https://docs.google.com/forms/d/1rh96ypIFGw0PxXWVIHqQR0gp54rH7YeBEGqVOF4PSak/edit</a:t>
            </a:r>
            <a:endParaRPr b="0" lang="tr-TR" sz="2200" spc="-1" strike="noStrike">
              <a:latin typeface="Arial"/>
            </a:endParaRPr>
          </a:p>
          <a:p>
            <a:pPr marL="108720">
              <a:lnSpc>
                <a:spcPct val="100000"/>
              </a:lnSpc>
              <a:spcBef>
                <a:spcPts val="1417"/>
              </a:spcBef>
            </a:pPr>
            <a:r>
              <a:rPr b="0" lang="tr-TR" sz="2400" spc="-1" strike="noStrike">
                <a:solidFill>
                  <a:srgbClr val="1c2732"/>
                </a:solidFill>
                <a:latin typeface="Univers Condensed Light"/>
                <a:ea typeface="DejaVu Sans"/>
              </a:rPr>
              <a:t>          </a:t>
            </a:r>
            <a:r>
              <a:rPr b="0" lang="tr-TR" sz="2400" spc="-1" strike="noStrike">
                <a:solidFill>
                  <a:srgbClr val="1c2732"/>
                </a:solidFill>
                <a:latin typeface="Univers Condensed Light"/>
                <a:ea typeface="DejaVu Sans"/>
              </a:rPr>
              <a:t>1- İletişim Bilgileri</a:t>
            </a:r>
            <a:endParaRPr b="0" lang="tr-TR" sz="2400" spc="-1" strike="noStrike">
              <a:latin typeface="Arial"/>
            </a:endParaRPr>
          </a:p>
          <a:p>
            <a:pPr marL="108720">
              <a:lnSpc>
                <a:spcPct val="100000"/>
              </a:lnSpc>
              <a:spcBef>
                <a:spcPts val="1417"/>
              </a:spcBef>
            </a:pPr>
            <a:r>
              <a:rPr b="0" lang="tr-TR" sz="2400" spc="-1" strike="noStrike">
                <a:solidFill>
                  <a:srgbClr val="1c2732"/>
                </a:solidFill>
                <a:latin typeface="Arial"/>
                <a:ea typeface="DejaVu Sans"/>
              </a:rPr>
              <a:t>        </a:t>
            </a:r>
            <a:r>
              <a:rPr b="0" lang="tr-TR" sz="2400" spc="-1" strike="noStrike">
                <a:solidFill>
                  <a:srgbClr val="1c2732"/>
                </a:solidFill>
                <a:latin typeface="Univers Condensed Light"/>
                <a:ea typeface="DejaVu Sans"/>
              </a:rPr>
              <a:t>2- Proje ile ilgili bilgiler, beklentiler, projenin çıktılarının yaygınlaştırılması</a:t>
            </a:r>
            <a:endParaRPr b="0" lang="tr-TR" sz="2400" spc="-1" strike="noStrike">
              <a:latin typeface="Arial"/>
            </a:endParaRPr>
          </a:p>
          <a:p>
            <a:pPr marL="108720">
              <a:lnSpc>
                <a:spcPct val="100000"/>
              </a:lnSpc>
              <a:spcBef>
                <a:spcPts val="1417"/>
              </a:spcBef>
            </a:pPr>
            <a:r>
              <a:rPr b="0" lang="tr-TR" sz="2400" spc="-1" strike="noStrike">
                <a:solidFill>
                  <a:srgbClr val="1c2732"/>
                </a:solidFill>
                <a:latin typeface="Univers Condensed Light"/>
                <a:ea typeface="DejaVu Sans"/>
              </a:rPr>
              <a:t>          </a:t>
            </a:r>
            <a:r>
              <a:rPr b="0" lang="tr-TR" sz="2400" spc="-1" strike="noStrike">
                <a:solidFill>
                  <a:srgbClr val="1c2732"/>
                </a:solidFill>
                <a:latin typeface="Univers Condensed Light"/>
                <a:ea typeface="DejaVu Sans"/>
              </a:rPr>
              <a:t>3- Ortak kurum ile ilgili bilgiler</a:t>
            </a:r>
            <a:endParaRPr b="0" lang="tr-TR" sz="2400" spc="-1" strike="noStrike">
              <a:latin typeface="Arial"/>
            </a:endParaRPr>
          </a:p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2400" spc="-1" strike="noStrike">
                <a:solidFill>
                  <a:srgbClr val="1c2732"/>
                </a:solidFill>
                <a:latin typeface="Univers Condensed Light"/>
                <a:ea typeface="DejaVu Sans"/>
              </a:rPr>
              <a:t>Projenin sisteme yüklenmesi</a:t>
            </a:r>
            <a:endParaRPr b="0" lang="tr-TR" sz="2400" spc="-1" strike="noStrike">
              <a:latin typeface="Arial"/>
            </a:endParaRPr>
          </a:p>
          <a:p>
            <a:pPr marL="108720">
              <a:lnSpc>
                <a:spcPct val="100000"/>
              </a:lnSpc>
              <a:spcBef>
                <a:spcPts val="1417"/>
              </a:spcBef>
            </a:pPr>
            <a:r>
              <a:rPr b="0" lang="tr-TR" sz="2400" spc="-1" strike="noStrike">
                <a:solidFill>
                  <a:srgbClr val="1c2732"/>
                </a:solidFill>
                <a:latin typeface="Univers Condensed Light"/>
                <a:ea typeface="DejaVu Sans"/>
              </a:rPr>
              <a:t>      </a:t>
            </a:r>
            <a:r>
              <a:rPr b="0" lang="tr-TR" sz="2400" spc="-1" strike="noStrike">
                <a:solidFill>
                  <a:srgbClr val="1c2732"/>
                </a:solidFill>
                <a:latin typeface="Univers Condensed Light"/>
                <a:ea typeface="DejaVu Sans"/>
              </a:rPr>
              <a:t>Erasmus Kurum Koordinatörlüğü</a:t>
            </a:r>
            <a:endParaRPr b="0" lang="tr-TR" sz="2400" spc="-1" strike="noStrike">
              <a:latin typeface="Arial"/>
            </a:endParaRPr>
          </a:p>
        </p:txBody>
      </p:sp>
      <p:pic>
        <p:nvPicPr>
          <p:cNvPr id="284" name="Resim 2" descr="giyim, çizim, kişi, şahıs, çocukların yaptığı resimler içeren bir resim&#10;&#10;Açıklama otomatik olarak oluşturuldu"/>
          <p:cNvPicPr/>
          <p:nvPr/>
        </p:nvPicPr>
        <p:blipFill>
          <a:blip r:embed="rId1"/>
          <a:stretch/>
        </p:blipFill>
        <p:spPr>
          <a:xfrm>
            <a:off x="6096960" y="432360"/>
            <a:ext cx="5641920" cy="60544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CustomShape 1"/>
          <p:cNvSpPr/>
          <p:nvPr/>
        </p:nvSpPr>
        <p:spPr>
          <a:xfrm>
            <a:off x="1143000" y="533520"/>
            <a:ext cx="9905400" cy="138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tr-TR" sz="2800" spc="-1" strike="noStrike">
                <a:solidFill>
                  <a:srgbClr val="000000"/>
                </a:solidFill>
                <a:latin typeface="Univers Condensed Light"/>
                <a:ea typeface="DejaVu Sans"/>
              </a:rPr>
              <a:t>Proje Yazılacak Kurumun Belirlenmesi</a:t>
            </a:r>
            <a:endParaRPr b="0" lang="tr-TR" sz="2800" spc="-1" strike="noStrike">
              <a:latin typeface="Arial"/>
            </a:endParaRPr>
          </a:p>
        </p:txBody>
      </p:sp>
      <p:sp>
        <p:nvSpPr>
          <p:cNvPr id="286" name="CustomShape 2"/>
          <p:cNvSpPr/>
          <p:nvPr/>
        </p:nvSpPr>
        <p:spPr>
          <a:xfrm>
            <a:off x="936000" y="1766880"/>
            <a:ext cx="10221840" cy="4557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>
            <a:normAutofit/>
          </a:bodyPr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2400" spc="-1" strike="noStrike">
                <a:solidFill>
                  <a:srgbClr val="1c2732"/>
                </a:solidFill>
                <a:latin typeface="Univers Condensed Light"/>
                <a:ea typeface="DejaVu Sans"/>
              </a:rPr>
              <a:t>Üniversitemizin MoU Anlaşmaları</a:t>
            </a:r>
            <a:r>
              <a:rPr b="0" lang="tr-TR" sz="24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tr-TR" sz="2400" spc="-1" strike="noStrike" u="sng">
                <a:solidFill>
                  <a:srgbClr val="3f56bf"/>
                </a:solidFill>
                <a:uFillTx/>
                <a:latin typeface="Univers Condensed Light"/>
                <a:ea typeface="DejaVu Sans"/>
                <a:hlinkClick r:id="rId1"/>
              </a:rPr>
              <a:t>https://uluslararasi.sdu.edu.tr/tr/kurumsal/ikili-isbirligi-anlasmalari-13883s.html</a:t>
            </a:r>
            <a:endParaRPr b="0" lang="tr-TR" sz="2400" spc="-1" strike="noStrike">
              <a:latin typeface="Arial"/>
            </a:endParaRPr>
          </a:p>
          <a:p>
            <a:pPr marL="108720">
              <a:lnSpc>
                <a:spcPct val="100000"/>
              </a:lnSpc>
              <a:spcBef>
                <a:spcPts val="1417"/>
              </a:spcBef>
            </a:pPr>
            <a:endParaRPr b="0" lang="tr-TR" sz="2400" spc="-1" strike="noStrike">
              <a:latin typeface="Arial"/>
            </a:endParaRPr>
          </a:p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2400" spc="-1" strike="noStrike">
                <a:solidFill>
                  <a:srgbClr val="1c2732"/>
                </a:solidFill>
                <a:latin typeface="Univers Condensed Light"/>
                <a:ea typeface="DejaVu Sans"/>
              </a:rPr>
              <a:t>Üniversitemizin Mevlana Anlaşmaları</a:t>
            </a:r>
            <a:r>
              <a:rPr b="0" lang="tr-TR" sz="24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tr-TR" sz="2400" spc="-1" strike="noStrike" u="sng">
                <a:solidFill>
                  <a:srgbClr val="3f56bf"/>
                </a:solidFill>
                <a:uFillTx/>
                <a:latin typeface="Univers Condensed Light"/>
                <a:ea typeface="DejaVu Sans"/>
                <a:hlinkClick r:id="rId2"/>
              </a:rPr>
              <a:t>https://mevlana.sdu.edu.tr/tr/protokoller/protokol-yapilan-ulkeler-10335s.html</a:t>
            </a:r>
            <a:endParaRPr b="0" lang="tr-TR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</a:pPr>
            <a:endParaRPr b="0" lang="tr-TR" sz="2400" spc="-1" strike="noStrike">
              <a:latin typeface="Arial"/>
            </a:endParaRPr>
          </a:p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2400" spc="-1" strike="noStrike">
                <a:solidFill>
                  <a:srgbClr val="1c2732"/>
                </a:solidFill>
                <a:latin typeface="Univers Condensed Light"/>
                <a:ea typeface="DejaVu Sans"/>
              </a:rPr>
              <a:t>Mevlana anlaşmalarında bölümleri görebilirsiniz</a:t>
            </a:r>
            <a:r>
              <a:rPr b="0" lang="tr-TR" sz="24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tr-TR" sz="2400" spc="-1" strike="noStrike" u="sng">
                <a:solidFill>
                  <a:srgbClr val="3f56bf"/>
                </a:solidFill>
                <a:uFillTx/>
                <a:latin typeface="Univers Condensed Light"/>
                <a:ea typeface="DejaVu Sans"/>
                <a:hlinkClick r:id="rId3"/>
              </a:rPr>
              <a:t>https://mevlana.sdu.edu.tr/</a:t>
            </a:r>
            <a:endParaRPr b="0" lang="tr-TR" sz="2400" spc="-1" strike="noStrike">
              <a:latin typeface="Arial"/>
            </a:endParaRPr>
          </a:p>
          <a:p>
            <a:pPr marL="108720">
              <a:lnSpc>
                <a:spcPct val="100000"/>
              </a:lnSpc>
              <a:spcBef>
                <a:spcPts val="1417"/>
              </a:spcBef>
            </a:pPr>
            <a:endParaRPr b="0" lang="tr-TR" sz="2400" spc="-1" strike="noStrike">
              <a:latin typeface="Arial"/>
            </a:endParaRPr>
          </a:p>
          <a:p>
            <a:pPr marL="432000" indent="-322920">
              <a:lnSpc>
                <a:spcPct val="10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tr-TR" sz="2400" spc="-1" strike="noStrike">
                <a:solidFill>
                  <a:srgbClr val="1c2732"/>
                </a:solidFill>
                <a:latin typeface="Univers Condensed Light"/>
                <a:ea typeface="DejaVu Sans"/>
              </a:rPr>
              <a:t>KA171 kapsamında işbirliği yapılamayan kurumlar</a:t>
            </a:r>
            <a:r>
              <a:rPr b="0" lang="tr-TR" sz="2400" spc="-1" strike="noStrike">
                <a:solidFill>
                  <a:srgbClr val="000000"/>
                </a:solidFill>
                <a:latin typeface="Arial"/>
                <a:ea typeface="DejaVu Sans"/>
              </a:rPr>
              <a:t> </a:t>
            </a:r>
            <a:r>
              <a:rPr b="0" lang="tr-TR" sz="2400" spc="-1" strike="noStrike" u="sng">
                <a:solidFill>
                  <a:srgbClr val="3f56bf"/>
                </a:solidFill>
                <a:uFillTx/>
                <a:latin typeface="Univers Condensed Light"/>
                <a:ea typeface="DejaVu Sans"/>
                <a:hlinkClick r:id="rId4"/>
              </a:rPr>
              <a:t>https://www.ua.gov.tr</a:t>
            </a:r>
            <a:endParaRPr b="0" lang="tr-TR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417"/>
              </a:spcBef>
            </a:pPr>
            <a:endParaRPr b="0" lang="tr-TR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CustomShape 1"/>
          <p:cNvSpPr/>
          <p:nvPr/>
        </p:nvSpPr>
        <p:spPr>
          <a:xfrm>
            <a:off x="1143000" y="533520"/>
            <a:ext cx="9905400" cy="138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88" name="CustomShape 2"/>
          <p:cNvSpPr/>
          <p:nvPr/>
        </p:nvSpPr>
        <p:spPr>
          <a:xfrm>
            <a:off x="838080" y="1924560"/>
            <a:ext cx="5180400" cy="4250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89" name="Picture 2_0" descr=""/>
          <p:cNvPicPr/>
          <p:nvPr/>
        </p:nvPicPr>
        <p:blipFill>
          <a:blip r:embed="rId1"/>
          <a:stretch/>
        </p:blipFill>
        <p:spPr>
          <a:xfrm>
            <a:off x="180000" y="188640"/>
            <a:ext cx="11628000" cy="64789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CustomShape 1"/>
          <p:cNvSpPr/>
          <p:nvPr/>
        </p:nvSpPr>
        <p:spPr>
          <a:xfrm>
            <a:off x="1143000" y="533520"/>
            <a:ext cx="9905400" cy="138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91" name="CustomShape 2"/>
          <p:cNvSpPr/>
          <p:nvPr/>
        </p:nvSpPr>
        <p:spPr>
          <a:xfrm>
            <a:off x="838080" y="1924560"/>
            <a:ext cx="5180400" cy="4250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92" name="Picture 2_1" descr=""/>
          <p:cNvPicPr/>
          <p:nvPr/>
        </p:nvPicPr>
        <p:blipFill>
          <a:blip r:embed="rId1"/>
          <a:stretch/>
        </p:blipFill>
        <p:spPr>
          <a:xfrm>
            <a:off x="252000" y="332640"/>
            <a:ext cx="11700000" cy="63349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CustomShape 1"/>
          <p:cNvSpPr/>
          <p:nvPr/>
        </p:nvSpPr>
        <p:spPr>
          <a:xfrm>
            <a:off x="1143000" y="533520"/>
            <a:ext cx="9905400" cy="138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94" name="CustomShape 2"/>
          <p:cNvSpPr/>
          <p:nvPr/>
        </p:nvSpPr>
        <p:spPr>
          <a:xfrm>
            <a:off x="838080" y="1924560"/>
            <a:ext cx="5180400" cy="4250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95" name="Picture 2_2" descr=""/>
          <p:cNvPicPr/>
          <p:nvPr/>
        </p:nvPicPr>
        <p:blipFill>
          <a:blip r:embed="rId1"/>
          <a:stretch/>
        </p:blipFill>
        <p:spPr>
          <a:xfrm>
            <a:off x="180000" y="116640"/>
            <a:ext cx="11844000" cy="66229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CustomShape 1"/>
          <p:cNvSpPr/>
          <p:nvPr/>
        </p:nvSpPr>
        <p:spPr>
          <a:xfrm>
            <a:off x="0" y="0"/>
            <a:ext cx="12191760" cy="6856560"/>
          </a:xfrm>
          <a:prstGeom prst="rect">
            <a:avLst/>
          </a:prstGeom>
          <a:solidFill>
            <a:srgbClr val="f7ffe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0" name="CustomShape 2"/>
          <p:cNvSpPr/>
          <p:nvPr/>
        </p:nvSpPr>
        <p:spPr>
          <a:xfrm>
            <a:off x="1143000" y="533520"/>
            <a:ext cx="6007680" cy="1681920"/>
          </a:xfrm>
          <a:prstGeom prst="rect">
            <a:avLst/>
          </a:prstGeom>
          <a:solidFill>
            <a:srgbClr val="f7ffee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>
              <a:lnSpc>
                <a:spcPct val="90000"/>
              </a:lnSpc>
            </a:pPr>
            <a:r>
              <a:rPr b="1" i="1" lang="tr-TR" sz="4400" spc="-1" strike="noStrike" cap="all">
                <a:solidFill>
                  <a:srgbClr val="1c2732"/>
                </a:solidFill>
                <a:latin typeface="Walbaum Display Light"/>
                <a:ea typeface="DejaVu Sans"/>
              </a:rPr>
              <a:t>SUNU AKIŞI</a:t>
            </a:r>
            <a:endParaRPr b="0" lang="tr-TR" sz="4400" spc="-1" strike="noStrike">
              <a:latin typeface="Arial"/>
            </a:endParaRPr>
          </a:p>
        </p:txBody>
      </p:sp>
      <p:sp>
        <p:nvSpPr>
          <p:cNvPr id="241" name="CustomShape 3"/>
          <p:cNvSpPr/>
          <p:nvPr/>
        </p:nvSpPr>
        <p:spPr>
          <a:xfrm>
            <a:off x="345960" y="2216880"/>
            <a:ext cx="5239080" cy="3815640"/>
          </a:xfrm>
          <a:prstGeom prst="rect">
            <a:avLst/>
          </a:prstGeom>
          <a:solidFill>
            <a:srgbClr val="f7ffee"/>
          </a:solidFill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457200" indent="-455760">
              <a:lnSpc>
                <a:spcPct val="100000"/>
              </a:lnSpc>
              <a:spcBef>
                <a:spcPts val="1001"/>
              </a:spcBef>
              <a:buClr>
                <a:srgbClr val="1c2732"/>
              </a:buClr>
              <a:buSzPct val="80000"/>
              <a:buFont typeface="Arial"/>
              <a:buAutoNum type="arabicPeriod"/>
            </a:pPr>
            <a:r>
              <a:rPr b="0" lang="tr-TR" sz="2400" spc="-1" strike="noStrike">
                <a:solidFill>
                  <a:srgbClr val="1c2732"/>
                </a:solidFill>
                <a:latin typeface="Univers Condensed Light"/>
                <a:ea typeface="DejaVu Sans"/>
              </a:rPr>
              <a:t>Erasmus Programının Yapısı ve Uluslararası Kredi Hareketliliği (KA171) (ICM) Tanımı</a:t>
            </a:r>
            <a:endParaRPr b="0" lang="tr-TR" sz="2400" spc="-1" strike="noStrike">
              <a:latin typeface="Arial"/>
            </a:endParaRPr>
          </a:p>
          <a:p>
            <a:pPr marL="457200" indent="-455760">
              <a:lnSpc>
                <a:spcPct val="100000"/>
              </a:lnSpc>
              <a:spcBef>
                <a:spcPts val="1001"/>
              </a:spcBef>
              <a:buClr>
                <a:srgbClr val="1c2732"/>
              </a:buClr>
              <a:buSzPct val="80000"/>
              <a:buFont typeface="Arial"/>
              <a:buAutoNum type="arabicPeriod"/>
            </a:pPr>
            <a:r>
              <a:rPr b="0" lang="tr-TR" sz="2400" spc="-1" strike="noStrike">
                <a:solidFill>
                  <a:srgbClr val="1c2732"/>
                </a:solidFill>
                <a:latin typeface="Univers Condensed Light"/>
                <a:ea typeface="DejaVu Sans"/>
              </a:rPr>
              <a:t>Üniversitemizin KA171 Projeleri</a:t>
            </a:r>
            <a:endParaRPr b="0" lang="tr-TR" sz="2400" spc="-1" strike="noStrike">
              <a:latin typeface="Arial"/>
            </a:endParaRPr>
          </a:p>
          <a:p>
            <a:pPr marL="457200" indent="-455760">
              <a:lnSpc>
                <a:spcPct val="100000"/>
              </a:lnSpc>
              <a:spcBef>
                <a:spcPts val="1001"/>
              </a:spcBef>
              <a:buClr>
                <a:srgbClr val="1c2732"/>
              </a:buClr>
              <a:buSzPct val="80000"/>
              <a:buFont typeface="Arial"/>
              <a:buAutoNum type="arabicPeriod"/>
            </a:pPr>
            <a:r>
              <a:rPr b="0" lang="tr-TR" sz="2400" spc="-1" strike="noStrike">
                <a:solidFill>
                  <a:srgbClr val="1c2732"/>
                </a:solidFill>
                <a:latin typeface="Univers Condensed Light"/>
                <a:ea typeface="DejaVu Sans"/>
              </a:rPr>
              <a:t>KA171 Hareketlilikleri ile İlgili Genel Bilgiler</a:t>
            </a:r>
            <a:endParaRPr b="0" lang="tr-TR" sz="2400" spc="-1" strike="noStrike">
              <a:latin typeface="Arial"/>
            </a:endParaRPr>
          </a:p>
          <a:p>
            <a:pPr marL="457200" indent="-455760">
              <a:lnSpc>
                <a:spcPct val="100000"/>
              </a:lnSpc>
              <a:spcBef>
                <a:spcPts val="1001"/>
              </a:spcBef>
              <a:buClr>
                <a:srgbClr val="1c2732"/>
              </a:buClr>
              <a:buSzPct val="80000"/>
              <a:buFont typeface="Arial"/>
              <a:buAutoNum type="arabicPeriod"/>
            </a:pPr>
            <a:r>
              <a:rPr b="0" lang="tr-TR" sz="2400" spc="-1" strike="noStrike">
                <a:solidFill>
                  <a:srgbClr val="1c2732"/>
                </a:solidFill>
                <a:latin typeface="Univers Condensed Light"/>
                <a:ea typeface="DejaVu Sans"/>
              </a:rPr>
              <a:t>KA171 Proje Yazım Süreci</a:t>
            </a:r>
            <a:endParaRPr b="0" lang="tr-TR" sz="2400" spc="-1" strike="noStrike">
              <a:latin typeface="Arial"/>
            </a:endParaRPr>
          </a:p>
        </p:txBody>
      </p:sp>
      <p:sp>
        <p:nvSpPr>
          <p:cNvPr id="242" name="Line 4"/>
          <p:cNvSpPr/>
          <p:nvPr/>
        </p:nvSpPr>
        <p:spPr>
          <a:xfrm flipH="1" flipV="1">
            <a:off x="0" y="5197680"/>
            <a:ext cx="2875320" cy="1660320"/>
          </a:xfrm>
          <a:prstGeom prst="line">
            <a:avLst/>
          </a:prstGeom>
          <a:ln w="126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243" name="Line 5"/>
          <p:cNvSpPr/>
          <p:nvPr/>
        </p:nvSpPr>
        <p:spPr>
          <a:xfrm flipH="1" flipV="1">
            <a:off x="0" y="6033960"/>
            <a:ext cx="7152480" cy="824040"/>
          </a:xfrm>
          <a:prstGeom prst="line">
            <a:avLst/>
          </a:prstGeom>
          <a:ln w="12600">
            <a:solidFill>
              <a:schemeClr val="accent2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44" name="Resim 2" descr="eldiven çeşitleri, sanat, el, kişi, şahıs içeren bir resim&#10;&#10;Açıklama otomatik olarak oluşturuldu"/>
          <p:cNvPicPr/>
          <p:nvPr/>
        </p:nvPicPr>
        <p:blipFill>
          <a:blip r:embed="rId1"/>
          <a:stretch/>
        </p:blipFill>
        <p:spPr>
          <a:xfrm>
            <a:off x="5382360" y="339840"/>
            <a:ext cx="6640560" cy="59842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CustomShape 1"/>
          <p:cNvSpPr/>
          <p:nvPr/>
        </p:nvSpPr>
        <p:spPr>
          <a:xfrm>
            <a:off x="1143000" y="533520"/>
            <a:ext cx="9905400" cy="138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97" name="CustomShape 2"/>
          <p:cNvSpPr/>
          <p:nvPr/>
        </p:nvSpPr>
        <p:spPr>
          <a:xfrm>
            <a:off x="838080" y="1924560"/>
            <a:ext cx="5180400" cy="4250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98" name="Picture 2_3" descr=""/>
          <p:cNvPicPr/>
          <p:nvPr/>
        </p:nvPicPr>
        <p:blipFill>
          <a:blip r:embed="rId1"/>
          <a:stretch/>
        </p:blipFill>
        <p:spPr>
          <a:xfrm>
            <a:off x="180000" y="188640"/>
            <a:ext cx="11772000" cy="647892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CustomShape 1"/>
          <p:cNvSpPr/>
          <p:nvPr/>
        </p:nvSpPr>
        <p:spPr>
          <a:xfrm>
            <a:off x="1143000" y="533520"/>
            <a:ext cx="9905400" cy="138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0" rIns="0" tIns="0" bIns="0" anchor="ctr">
            <a:noAutofit/>
          </a:bodyPr>
          <a:p>
            <a:pPr algn="ctr">
              <a:lnSpc>
                <a:spcPct val="100000"/>
              </a:lnSpc>
            </a:pPr>
            <a:r>
              <a:rPr b="1" lang="tr-TR" sz="2400" spc="-1" strike="noStrike">
                <a:solidFill>
                  <a:srgbClr val="000000"/>
                </a:solidFill>
                <a:latin typeface="Univers Condensed Light"/>
                <a:ea typeface="DejaVu Sans"/>
              </a:rPr>
              <a:t>2024 ÇAĞRI DÖNEMİ KA171 TAKVİMİ</a:t>
            </a:r>
            <a:endParaRPr b="0" lang="tr-TR" sz="2400" spc="-1" strike="noStrike">
              <a:latin typeface="Arial"/>
            </a:endParaRPr>
          </a:p>
        </p:txBody>
      </p:sp>
      <p:graphicFrame>
        <p:nvGraphicFramePr>
          <p:cNvPr id="300" name="Table 2"/>
          <p:cNvGraphicFramePr/>
          <p:nvPr/>
        </p:nvGraphicFramePr>
        <p:xfrm>
          <a:off x="1706760" y="1906560"/>
          <a:ext cx="9165240" cy="3493080"/>
        </p:xfrm>
        <a:graphic>
          <a:graphicData uri="http://schemas.openxmlformats.org/drawingml/2006/table">
            <a:tbl>
              <a:tblPr/>
              <a:tblGrid>
                <a:gridCol w="4582440"/>
                <a:gridCol w="4583160"/>
              </a:tblGrid>
              <a:tr h="589320"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tr-TR" sz="18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Konu</a:t>
                      </a:r>
                      <a:endParaRPr b="0" lang="tr-T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tr-TR" sz="18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Tarih</a:t>
                      </a:r>
                      <a:endParaRPr b="0" lang="tr-T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b3b3b3"/>
                    </a:solidFill>
                  </a:tcPr>
                </a:tc>
              </a:tr>
              <a:tr h="1020600"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tr-TR" sz="18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Google Forms Üzerinden Proje Hazırlık Bilgi Formunun Doldurulması için Son Gün</a:t>
                      </a:r>
                      <a:endParaRPr b="0" lang="tr-T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tr-TR" sz="18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01.12.2023</a:t>
                      </a:r>
                      <a:endParaRPr b="0" lang="tr-T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cccccc"/>
                    </a:solidFill>
                  </a:tcPr>
                </a:tc>
              </a:tr>
              <a:tr h="1883520"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tr-TR" sz="18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Erasmus Kurum Koordinatörlüğü Tarafından Gelen Başvuru Tekliflerinin Değerlendirilmesi ve Projelerin Sisteme Yüklenmesi için Son Gün </a:t>
                      </a:r>
                      <a:endParaRPr b="0" lang="tr-T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  <a:tc>
                  <a:txBody>
                    <a:bodyPr lIns="90000" rIns="90000"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tr-TR" sz="1800" spc="-1" strike="noStrike">
                          <a:solidFill>
                            <a:srgbClr val="000000"/>
                          </a:solidFill>
                          <a:latin typeface="Arial"/>
                          <a:ea typeface="DejaVu Sans"/>
                        </a:rPr>
                        <a:t>15.02.2024</a:t>
                      </a:r>
                      <a:endParaRPr b="0" lang="tr-TR" sz="1800" spc="-1" strike="noStrike">
                        <a:latin typeface="Arial"/>
                      </a:endParaRPr>
                    </a:p>
                  </a:txBody>
                  <a:tcPr marL="90000" marR="90000">
                    <a:lnL w="720">
                      <a:solidFill>
                        <a:srgbClr val="ffffff"/>
                      </a:solidFill>
                    </a:lnL>
                    <a:lnR w="720">
                      <a:solidFill>
                        <a:srgbClr val="ffffff"/>
                      </a:solidFill>
                    </a:lnR>
                    <a:lnT w="720">
                      <a:solidFill>
                        <a:srgbClr val="ffffff"/>
                      </a:solidFill>
                    </a:lnT>
                    <a:lnB w="720">
                      <a:solidFill>
                        <a:srgbClr val="ffffff"/>
                      </a:solidFill>
                    </a:lnB>
                    <a:solidFill>
                      <a:srgbClr val="e6e6e6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CustomShape 1"/>
          <p:cNvSpPr/>
          <p:nvPr/>
        </p:nvSpPr>
        <p:spPr>
          <a:xfrm>
            <a:off x="1143000" y="533520"/>
            <a:ext cx="9905400" cy="138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302" name="CustomShape 2"/>
          <p:cNvSpPr/>
          <p:nvPr/>
        </p:nvSpPr>
        <p:spPr>
          <a:xfrm>
            <a:off x="838080" y="1924560"/>
            <a:ext cx="5180400" cy="4250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303" name="Picture 2_4" descr=""/>
          <p:cNvPicPr/>
          <p:nvPr/>
        </p:nvPicPr>
        <p:blipFill>
          <a:blip r:embed="rId1"/>
          <a:stretch/>
        </p:blipFill>
        <p:spPr>
          <a:xfrm>
            <a:off x="108000" y="116640"/>
            <a:ext cx="11772000" cy="6694920"/>
          </a:xfrm>
          <a:prstGeom prst="rect">
            <a:avLst/>
          </a:prstGeom>
          <a:ln>
            <a:noFill/>
          </a:ln>
        </p:spPr>
      </p:pic>
      <p:pic>
        <p:nvPicPr>
          <p:cNvPr id="304" name="Resim 2" descr="giyim, ayakkabı, kişi, şahıs, dış mekan içeren bir resim&#10;&#10;Açıklama otomatik olarak oluşturuldu"/>
          <p:cNvPicPr/>
          <p:nvPr/>
        </p:nvPicPr>
        <p:blipFill>
          <a:blip r:embed="rId2"/>
          <a:stretch/>
        </p:blipFill>
        <p:spPr>
          <a:xfrm>
            <a:off x="484200" y="533520"/>
            <a:ext cx="5038920" cy="57906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TextShape 1"/>
          <p:cNvSpPr txBox="1"/>
          <p:nvPr/>
        </p:nvSpPr>
        <p:spPr>
          <a:xfrm>
            <a:off x="609480" y="273600"/>
            <a:ext cx="10973160" cy="114444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endParaRPr b="0" lang="tr-TR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6" name="TextShape 2"/>
          <p:cNvSpPr txBox="1"/>
          <p:nvPr/>
        </p:nvSpPr>
        <p:spPr>
          <a:xfrm>
            <a:off x="609480" y="1604520"/>
            <a:ext cx="10973160" cy="3976920"/>
          </a:xfrm>
          <a:prstGeom prst="rect">
            <a:avLst/>
          </a:prstGeom>
          <a:noFill/>
          <a:ln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tr-TR" sz="3200" spc="-1" strike="noStrike">
              <a:latin typeface="Arial"/>
            </a:endParaRPr>
          </a:p>
        </p:txBody>
      </p:sp>
      <p:pic>
        <p:nvPicPr>
          <p:cNvPr id="307" name="Resim 4" descr=""/>
          <p:cNvPicPr/>
          <p:nvPr/>
        </p:nvPicPr>
        <p:blipFill>
          <a:blip r:embed="rId1"/>
          <a:stretch/>
        </p:blipFill>
        <p:spPr>
          <a:xfrm>
            <a:off x="357480" y="0"/>
            <a:ext cx="11581920" cy="685764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CustomShape 1"/>
          <p:cNvSpPr/>
          <p:nvPr/>
        </p:nvSpPr>
        <p:spPr>
          <a:xfrm>
            <a:off x="1143000" y="533520"/>
            <a:ext cx="9905400" cy="138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sp>
        <p:nvSpPr>
          <p:cNvPr id="246" name="CustomShape 2"/>
          <p:cNvSpPr/>
          <p:nvPr/>
        </p:nvSpPr>
        <p:spPr>
          <a:xfrm>
            <a:off x="1143000" y="2009520"/>
            <a:ext cx="9905400" cy="4023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  <a:spcBef>
                <a:spcPts val="1001"/>
              </a:spcBef>
            </a:pPr>
            <a:endParaRPr b="0" lang="tr-TR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tr-TR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tr-TR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tr-TR" sz="1800" spc="-1" strike="noStrike">
              <a:latin typeface="Arial"/>
            </a:endParaRPr>
          </a:p>
        </p:txBody>
      </p:sp>
      <p:pic>
        <p:nvPicPr>
          <p:cNvPr id="247" name="Picture 2" descr=""/>
          <p:cNvPicPr/>
          <p:nvPr/>
        </p:nvPicPr>
        <p:blipFill>
          <a:blip r:embed="rId1"/>
          <a:stretch/>
        </p:blipFill>
        <p:spPr>
          <a:xfrm>
            <a:off x="482040" y="224640"/>
            <a:ext cx="11355480" cy="640728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CustomShape 1"/>
          <p:cNvSpPr/>
          <p:nvPr/>
        </p:nvSpPr>
        <p:spPr>
          <a:xfrm>
            <a:off x="1143000" y="533520"/>
            <a:ext cx="9905400" cy="138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</a:pPr>
            <a:r>
              <a:rPr b="1" i="1" lang="tr-TR" sz="4400" spc="-1" strike="noStrike" cap="all">
                <a:solidFill>
                  <a:srgbClr val="1c2732"/>
                </a:solidFill>
                <a:latin typeface="Walbaum Display Light"/>
                <a:ea typeface="DejaVu Sans"/>
              </a:rPr>
              <a:t>Uluslararası kredi hareketliliği (ka171) tanımı</a:t>
            </a:r>
            <a:endParaRPr b="0" lang="tr-TR" sz="4400" spc="-1" strike="noStrike">
              <a:latin typeface="Arial"/>
            </a:endParaRPr>
          </a:p>
        </p:txBody>
      </p:sp>
      <p:sp>
        <p:nvSpPr>
          <p:cNvPr id="249" name="CustomShape 2"/>
          <p:cNvSpPr/>
          <p:nvPr/>
        </p:nvSpPr>
        <p:spPr>
          <a:xfrm>
            <a:off x="790920" y="2009520"/>
            <a:ext cx="6412680" cy="4023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28600" indent="-227160">
              <a:lnSpc>
                <a:spcPct val="100000"/>
              </a:lnSpc>
              <a:spcBef>
                <a:spcPts val="1001"/>
              </a:spcBef>
              <a:buClr>
                <a:srgbClr val="1c2732"/>
              </a:buClr>
              <a:buSzPct val="80000"/>
              <a:buFont typeface="Arial"/>
              <a:buChar char="•"/>
            </a:pPr>
            <a:r>
              <a:rPr b="0" lang="tr-TR" sz="2400" spc="-1" strike="noStrike">
                <a:solidFill>
                  <a:srgbClr val="1c2732"/>
                </a:solidFill>
                <a:latin typeface="Univers Condensed Light"/>
                <a:ea typeface="DejaVu Sans"/>
              </a:rPr>
              <a:t>Program ülkeleri ile Programla İlişkili Olmayan Üçüncü Ülkeler arasında Yükseköğretim öğrenci ve personeline yönelik hareketlilik projeleri</a:t>
            </a:r>
            <a:endParaRPr b="0" lang="tr-TR" sz="2400" spc="-1" strike="noStrike">
              <a:latin typeface="Arial"/>
            </a:endParaRPr>
          </a:p>
          <a:p>
            <a:pPr marL="1080">
              <a:lnSpc>
                <a:spcPct val="100000"/>
              </a:lnSpc>
              <a:spcBef>
                <a:spcPts val="1001"/>
              </a:spcBef>
            </a:pPr>
            <a:endParaRPr b="0" lang="tr-TR" sz="2400" spc="-1" strike="noStrike">
              <a:latin typeface="Arial"/>
            </a:endParaRPr>
          </a:p>
          <a:p>
            <a:pPr marL="228600" indent="-227160">
              <a:lnSpc>
                <a:spcPct val="100000"/>
              </a:lnSpc>
              <a:spcBef>
                <a:spcPts val="1001"/>
              </a:spcBef>
              <a:buClr>
                <a:srgbClr val="1c2732"/>
              </a:buClr>
              <a:buSzPct val="80000"/>
              <a:buFont typeface="Arial"/>
              <a:buChar char="•"/>
            </a:pPr>
            <a:r>
              <a:rPr b="0" lang="tr-TR" sz="2400" spc="-1" strike="noStrike">
                <a:solidFill>
                  <a:srgbClr val="1c2732"/>
                </a:solidFill>
                <a:latin typeface="Univers Condensed Light"/>
                <a:ea typeface="DejaVu Sans"/>
              </a:rPr>
              <a:t>Proje süresi: 24 ya da 36 ay</a:t>
            </a:r>
            <a:endParaRPr b="0" lang="tr-TR" sz="2400" spc="-1" strike="noStrike">
              <a:latin typeface="Arial"/>
            </a:endParaRPr>
          </a:p>
          <a:p>
            <a:pPr marL="1080">
              <a:lnSpc>
                <a:spcPct val="100000"/>
              </a:lnSpc>
              <a:spcBef>
                <a:spcPts val="1001"/>
              </a:spcBef>
            </a:pPr>
            <a:endParaRPr b="0" lang="tr-TR" sz="2400" spc="-1" strike="noStrike">
              <a:latin typeface="Arial"/>
            </a:endParaRPr>
          </a:p>
          <a:p>
            <a:pPr marL="228600" indent="-227160">
              <a:lnSpc>
                <a:spcPct val="100000"/>
              </a:lnSpc>
              <a:spcBef>
                <a:spcPts val="1001"/>
              </a:spcBef>
              <a:buClr>
                <a:srgbClr val="1c2732"/>
              </a:buClr>
              <a:buSzPct val="80000"/>
              <a:buFont typeface="Arial"/>
              <a:buChar char="•"/>
            </a:pPr>
            <a:r>
              <a:rPr b="0" lang="tr-TR" sz="2400" spc="-1" strike="noStrike">
                <a:solidFill>
                  <a:srgbClr val="1c2732"/>
                </a:solidFill>
                <a:latin typeface="Univers Condensed Light"/>
                <a:ea typeface="DejaVu Sans"/>
              </a:rPr>
              <a:t>Gelen yönlü ve giden yönlü hareketlilikler Üniversitemiz sorumluluğundadır. </a:t>
            </a:r>
            <a:endParaRPr b="0" lang="tr-TR" sz="2400" spc="-1" strike="noStrike">
              <a:latin typeface="Arial"/>
            </a:endParaRPr>
          </a:p>
        </p:txBody>
      </p:sp>
      <p:pic>
        <p:nvPicPr>
          <p:cNvPr id="250" name="Resim 2" descr="kişi, şahıs, gökyüzü, giyim, dış mekan içeren bir resim&#10;&#10;Açıklama otomatik olarak oluşturuldu"/>
          <p:cNvPicPr/>
          <p:nvPr/>
        </p:nvPicPr>
        <p:blipFill>
          <a:blip r:embed="rId1"/>
          <a:stretch/>
        </p:blipFill>
        <p:spPr>
          <a:xfrm>
            <a:off x="7203960" y="2009520"/>
            <a:ext cx="4051080" cy="40230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CustomShape 1"/>
          <p:cNvSpPr/>
          <p:nvPr/>
        </p:nvSpPr>
        <p:spPr>
          <a:xfrm>
            <a:off x="1143000" y="533520"/>
            <a:ext cx="9905400" cy="138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90000"/>
              </a:lnSpc>
            </a:pPr>
            <a:r>
              <a:rPr b="1" i="1" lang="tr-TR" sz="4400" spc="-1" strike="noStrike" cap="all">
                <a:solidFill>
                  <a:srgbClr val="1c2732"/>
                </a:solidFill>
                <a:latin typeface="Walbaum Display Light"/>
                <a:ea typeface="DejaVu Sans"/>
              </a:rPr>
              <a:t>Üniversitemizin ka107/171 projeleri</a:t>
            </a:r>
            <a:endParaRPr b="0" lang="tr-TR" sz="4400" spc="-1" strike="noStrike">
              <a:latin typeface="Arial"/>
            </a:endParaRPr>
          </a:p>
        </p:txBody>
      </p:sp>
      <p:graphicFrame>
        <p:nvGraphicFramePr>
          <p:cNvPr id="252" name="İçerik Yer Tutucusu 4"/>
          <p:cNvGraphicFramePr/>
          <p:nvPr/>
        </p:nvGraphicFramePr>
        <p:xfrm>
          <a:off x="1143000" y="2009880"/>
          <a:ext cx="9905400" cy="402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CustomShape 1"/>
          <p:cNvSpPr/>
          <p:nvPr/>
        </p:nvSpPr>
        <p:spPr>
          <a:xfrm>
            <a:off x="1143000" y="533520"/>
            <a:ext cx="9905400" cy="6505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 fontScale="28000"/>
          </a:bodyPr>
          <a:p>
            <a:pPr>
              <a:lnSpc>
                <a:spcPct val="90000"/>
              </a:lnSpc>
            </a:pPr>
            <a:r>
              <a:rPr b="1" i="1" lang="tr-TR" sz="4400" spc="-1" strike="noStrike" cap="all">
                <a:solidFill>
                  <a:srgbClr val="1c2732"/>
                </a:solidFill>
                <a:latin typeface="Walbaum Display Light"/>
                <a:ea typeface="DejaVu Sans"/>
              </a:rPr>
              <a:t>Programla ilişkisi olmayan üçüncü ülkeler</a:t>
            </a:r>
            <a:endParaRPr b="0" lang="tr-TR" sz="4400" spc="-1" strike="noStrike">
              <a:latin typeface="Arial"/>
            </a:endParaRPr>
          </a:p>
        </p:txBody>
      </p:sp>
      <p:sp>
        <p:nvSpPr>
          <p:cNvPr id="254" name="CustomShape 2"/>
          <p:cNvSpPr/>
          <p:nvPr/>
        </p:nvSpPr>
        <p:spPr>
          <a:xfrm>
            <a:off x="1143000" y="2009520"/>
            <a:ext cx="9905400" cy="4023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  <a:spcBef>
                <a:spcPts val="1001"/>
              </a:spcBef>
            </a:pPr>
            <a:endParaRPr b="0" lang="tr-TR" sz="18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tr-TR" sz="1800" spc="-1" strike="noStrike">
              <a:latin typeface="Arial"/>
            </a:endParaRPr>
          </a:p>
        </p:txBody>
      </p:sp>
      <p:graphicFrame>
        <p:nvGraphicFramePr>
          <p:cNvPr id="255" name="Table 3"/>
          <p:cNvGraphicFramePr/>
          <p:nvPr/>
        </p:nvGraphicFramePr>
        <p:xfrm>
          <a:off x="830160" y="1387440"/>
          <a:ext cx="10218600" cy="5199120"/>
        </p:xfrm>
        <a:graphic>
          <a:graphicData uri="http://schemas.openxmlformats.org/drawingml/2006/table">
            <a:tbl>
              <a:tblPr/>
              <a:tblGrid>
                <a:gridCol w="1449000"/>
                <a:gridCol w="2761560"/>
                <a:gridCol w="6008400"/>
              </a:tblGrid>
              <a:tr h="37044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tr-TR" sz="1800" spc="-1" strike="noStrike">
                          <a:solidFill>
                            <a:srgbClr val="ffffff"/>
                          </a:solidFill>
                          <a:latin typeface="Univers Condensed Light"/>
                          <a:ea typeface="DejaVu Sans"/>
                        </a:rPr>
                        <a:t>Bölge</a:t>
                      </a:r>
                      <a:endParaRPr b="0" lang="tr-T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bc9f14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tr-TR" sz="1800" spc="-1" strike="noStrike">
                          <a:solidFill>
                            <a:srgbClr val="ffffff"/>
                          </a:solidFill>
                          <a:latin typeface="Univers Condensed Light"/>
                          <a:ea typeface="DejaVu Sans"/>
                        </a:rPr>
                        <a:t>Bölge Adı</a:t>
                      </a:r>
                      <a:endParaRPr b="0" lang="tr-T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bc9f14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tr-TR" sz="1800" spc="-1" strike="noStrike">
                          <a:solidFill>
                            <a:srgbClr val="ffffff"/>
                          </a:solidFill>
                          <a:latin typeface="Univers Condensed Light"/>
                          <a:ea typeface="DejaVu Sans"/>
                        </a:rPr>
                        <a:t>Ülkeler</a:t>
                      </a:r>
                      <a:endParaRPr b="0" lang="tr-T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bc9f14"/>
                    </a:solidFill>
                  </a:tcPr>
                </a:tc>
              </a:tr>
              <a:tr h="37548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tr-TR" sz="1800" spc="-1" strike="noStrike">
                          <a:solidFill>
                            <a:srgbClr val="000000"/>
                          </a:solidFill>
                          <a:latin typeface="Univers Condensed Light"/>
                          <a:ea typeface="DejaVu Sans"/>
                        </a:rPr>
                        <a:t>Bölge 1</a:t>
                      </a:r>
                      <a:endParaRPr b="0" lang="tr-T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dfcc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tr-TR" sz="1800" spc="-1" strike="noStrike">
                          <a:solidFill>
                            <a:srgbClr val="000000"/>
                          </a:solidFill>
                          <a:latin typeface="Univers Condensed Light"/>
                          <a:ea typeface="DejaVu Sans"/>
                        </a:rPr>
                        <a:t>Batı Balkanlar</a:t>
                      </a:r>
                      <a:endParaRPr b="0" lang="tr-T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dfcc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tr-TR" sz="1800" spc="-1" strike="noStrike">
                          <a:solidFill>
                            <a:srgbClr val="000000"/>
                          </a:solidFill>
                          <a:latin typeface="Univers Condensed Light"/>
                          <a:ea typeface="DejaVu Sans"/>
                        </a:rPr>
                        <a:t>Arnavutluk, Bosna-Hersek, Kosova, Karadağ</a:t>
                      </a:r>
                      <a:endParaRPr b="0" lang="tr-T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dfcc"/>
                    </a:solidFill>
                  </a:tcPr>
                </a:tc>
              </a:tr>
              <a:tr h="64836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tr-TR" sz="1800" spc="-1" strike="noStrike">
                          <a:solidFill>
                            <a:srgbClr val="000000"/>
                          </a:solidFill>
                          <a:latin typeface="Univers Condensed Light"/>
                          <a:ea typeface="DejaVu Sans"/>
                        </a:rPr>
                        <a:t>Bölge 2</a:t>
                      </a:r>
                      <a:endParaRPr b="0" lang="tr-T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3efe7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tr-TR" sz="1800" spc="-1" strike="noStrike">
                          <a:solidFill>
                            <a:srgbClr val="000000"/>
                          </a:solidFill>
                          <a:latin typeface="Univers Condensed Light"/>
                          <a:ea typeface="DejaVu Sans"/>
                        </a:rPr>
                        <a:t>Doğu Ortaklığı</a:t>
                      </a:r>
                      <a:endParaRPr b="0" lang="tr-T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3efe7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tr-TR" sz="1800" spc="-1" strike="noStrike">
                          <a:solidFill>
                            <a:srgbClr val="ff0000"/>
                          </a:solidFill>
                          <a:latin typeface="Univers Condensed Light"/>
                          <a:ea typeface="DejaVu Sans"/>
                        </a:rPr>
                        <a:t>Ermenistan, Azerbaycan, Belarus, Gürcistan, Moldova, Ukrayna</a:t>
                      </a:r>
                      <a:endParaRPr b="0" lang="tr-T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3efe7"/>
                    </a:solidFill>
                  </a:tcPr>
                </a:tc>
              </a:tr>
              <a:tr h="64836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tr-TR" sz="1800" spc="-1" strike="noStrike">
                          <a:solidFill>
                            <a:srgbClr val="000000"/>
                          </a:solidFill>
                          <a:latin typeface="Univers Condensed Light"/>
                          <a:ea typeface="DejaVu Sans"/>
                        </a:rPr>
                        <a:t>Bölge 3</a:t>
                      </a:r>
                      <a:endParaRPr b="0" lang="tr-T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dfcc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tr-TR" sz="1800" spc="-1" strike="noStrike">
                          <a:solidFill>
                            <a:srgbClr val="000000"/>
                          </a:solidFill>
                          <a:latin typeface="Univers Condensed Light"/>
                          <a:ea typeface="DejaVu Sans"/>
                        </a:rPr>
                        <a:t>Güney Akdeniz Ülkeleri</a:t>
                      </a:r>
                      <a:endParaRPr b="0" lang="tr-T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dfcc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tr-TR" sz="1800" spc="-1" strike="noStrike">
                          <a:solidFill>
                            <a:srgbClr val="ff0000"/>
                          </a:solidFill>
                          <a:latin typeface="Univers Condensed Light"/>
                          <a:ea typeface="DejaVu Sans"/>
                        </a:rPr>
                        <a:t>Cezayir, Mısır</a:t>
                      </a:r>
                      <a:r>
                        <a:rPr b="0" lang="tr-TR" sz="1800" spc="-1" strike="noStrike">
                          <a:solidFill>
                            <a:srgbClr val="000000"/>
                          </a:solidFill>
                          <a:latin typeface="Univers Condensed Light"/>
                          <a:ea typeface="DejaVu Sans"/>
                        </a:rPr>
                        <a:t>, İsrail, </a:t>
                      </a:r>
                      <a:r>
                        <a:rPr b="0" lang="tr-TR" sz="1800" spc="-1" strike="noStrike">
                          <a:solidFill>
                            <a:srgbClr val="ff0000"/>
                          </a:solidFill>
                          <a:latin typeface="Univers Condensed Light"/>
                          <a:ea typeface="DejaVu Sans"/>
                        </a:rPr>
                        <a:t>Ürdün, Lübnan, Libya, Fas, Filistin, Suriye, Tunus</a:t>
                      </a:r>
                      <a:endParaRPr b="0" lang="tr-T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dfcc"/>
                    </a:solidFill>
                  </a:tcPr>
                </a:tc>
              </a:tr>
              <a:tr h="37548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tr-TR" sz="1800" spc="-1" strike="noStrike">
                          <a:solidFill>
                            <a:srgbClr val="000000"/>
                          </a:solidFill>
                          <a:latin typeface="Univers Condensed Light"/>
                          <a:ea typeface="DejaVu Sans"/>
                        </a:rPr>
                        <a:t>Bölge 4</a:t>
                      </a:r>
                      <a:endParaRPr b="0" lang="tr-T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3efe7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tr-TR" sz="1800" spc="-1" strike="noStrike">
                          <a:solidFill>
                            <a:srgbClr val="000000"/>
                          </a:solidFill>
                          <a:latin typeface="Univers Condensed Light"/>
                          <a:ea typeface="DejaVu Sans"/>
                        </a:rPr>
                        <a:t>Rusya</a:t>
                      </a:r>
                      <a:endParaRPr b="0" lang="tr-T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3efe7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tr-TR" sz="1800" spc="-1" strike="noStrike">
                          <a:solidFill>
                            <a:srgbClr val="000000"/>
                          </a:solidFill>
                          <a:latin typeface="Univers Condensed Light"/>
                          <a:ea typeface="DejaVu Sans"/>
                        </a:rPr>
                        <a:t>Rusya</a:t>
                      </a:r>
                      <a:endParaRPr b="0" lang="tr-T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3efe7"/>
                    </a:solidFill>
                  </a:tcPr>
                </a:tc>
              </a:tr>
              <a:tr h="148284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tr-TR" sz="1800" spc="-1" strike="noStrike">
                          <a:solidFill>
                            <a:srgbClr val="000000"/>
                          </a:solidFill>
                          <a:latin typeface="Univers Condensed Light"/>
                          <a:ea typeface="DejaVu Sans"/>
                        </a:rPr>
                        <a:t>Bölge 5</a:t>
                      </a:r>
                      <a:endParaRPr b="0" lang="tr-T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dfcc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tr-TR" sz="1800" spc="-1" strike="noStrike">
                          <a:solidFill>
                            <a:srgbClr val="000000"/>
                          </a:solidFill>
                          <a:latin typeface="Univers Condensed Light"/>
                          <a:ea typeface="DejaVu Sans"/>
                        </a:rPr>
                        <a:t>Asya</a:t>
                      </a:r>
                      <a:endParaRPr b="0" lang="tr-T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dfcc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tr-TR" sz="1800" spc="-1" strike="noStrike">
                          <a:solidFill>
                            <a:srgbClr val="ff0000"/>
                          </a:solidFill>
                          <a:latin typeface="Univers Condensed Light"/>
                          <a:ea typeface="DejaVu Sans"/>
                        </a:rPr>
                        <a:t>Bangladeş, Butan</a:t>
                      </a:r>
                      <a:r>
                        <a:rPr b="0" lang="tr-TR" sz="1800" spc="-1" strike="noStrike">
                          <a:solidFill>
                            <a:srgbClr val="000000"/>
                          </a:solidFill>
                          <a:latin typeface="Univers Condensed Light"/>
                          <a:ea typeface="DejaVu Sans"/>
                        </a:rPr>
                        <a:t>, Brunei, </a:t>
                      </a:r>
                      <a:r>
                        <a:rPr b="0" lang="tr-TR" sz="1800" spc="-1" strike="noStrike">
                          <a:solidFill>
                            <a:srgbClr val="ff0000"/>
                          </a:solidFill>
                          <a:latin typeface="Univers Condensed Light"/>
                          <a:ea typeface="DejaVu Sans"/>
                        </a:rPr>
                        <a:t>Kamboçya, Çin, Kuzey Kore</a:t>
                      </a:r>
                      <a:r>
                        <a:rPr b="0" lang="tr-TR" sz="1800" spc="-1" strike="noStrike">
                          <a:solidFill>
                            <a:srgbClr val="000000"/>
                          </a:solidFill>
                          <a:latin typeface="Univers Condensed Light"/>
                          <a:ea typeface="DejaVu Sans"/>
                        </a:rPr>
                        <a:t>, Hong Kong, </a:t>
                      </a:r>
                      <a:r>
                        <a:rPr b="0" lang="tr-TR" sz="1800" spc="-1" strike="noStrike">
                          <a:solidFill>
                            <a:srgbClr val="ff0000"/>
                          </a:solidFill>
                          <a:latin typeface="Univers Condensed Light"/>
                          <a:ea typeface="DejaVu Sans"/>
                        </a:rPr>
                        <a:t>Hindistan, Endonezya</a:t>
                      </a:r>
                      <a:r>
                        <a:rPr b="0" lang="tr-TR" sz="1800" spc="-1" strike="noStrike">
                          <a:solidFill>
                            <a:srgbClr val="000000"/>
                          </a:solidFill>
                          <a:latin typeface="Univers Condensed Light"/>
                          <a:ea typeface="DejaVu Sans"/>
                        </a:rPr>
                        <a:t>, Japonya, Güney Kore, </a:t>
                      </a:r>
                      <a:r>
                        <a:rPr b="0" lang="tr-TR" sz="1800" spc="-1" strike="noStrike">
                          <a:solidFill>
                            <a:srgbClr val="ff0000"/>
                          </a:solidFill>
                          <a:latin typeface="Univers Condensed Light"/>
                          <a:ea typeface="DejaVu Sans"/>
                        </a:rPr>
                        <a:t>Laos</a:t>
                      </a:r>
                      <a:r>
                        <a:rPr b="0" lang="tr-TR" sz="1800" spc="-1" strike="noStrike">
                          <a:solidFill>
                            <a:srgbClr val="000000"/>
                          </a:solidFill>
                          <a:latin typeface="Univers Condensed Light"/>
                          <a:ea typeface="DejaVu Sans"/>
                        </a:rPr>
                        <a:t>, Makao, </a:t>
                      </a:r>
                      <a:r>
                        <a:rPr b="0" lang="tr-TR" sz="1800" spc="-1" strike="noStrike">
                          <a:solidFill>
                            <a:srgbClr val="ff0000"/>
                          </a:solidFill>
                          <a:latin typeface="Univers Condensed Light"/>
                          <a:ea typeface="DejaVu Sans"/>
                        </a:rPr>
                        <a:t>Malezya, Maldivler, Moğolistan, Myanmar, Nepal, Pakistan, Filipinler</a:t>
                      </a:r>
                      <a:r>
                        <a:rPr b="0" lang="tr-TR" sz="1800" spc="-1" strike="noStrike">
                          <a:solidFill>
                            <a:srgbClr val="000000"/>
                          </a:solidFill>
                          <a:latin typeface="Univers Condensed Light"/>
                          <a:ea typeface="DejaVu Sans"/>
                        </a:rPr>
                        <a:t>, Singapur, </a:t>
                      </a:r>
                      <a:r>
                        <a:rPr b="0" lang="tr-TR" sz="1800" spc="-1" strike="noStrike">
                          <a:solidFill>
                            <a:srgbClr val="ff0000"/>
                          </a:solidFill>
                          <a:latin typeface="Univers Condensed Light"/>
                          <a:ea typeface="DejaVu Sans"/>
                        </a:rPr>
                        <a:t>Sri Lanka</a:t>
                      </a:r>
                      <a:r>
                        <a:rPr b="0" lang="tr-TR" sz="1800" spc="-1" strike="noStrike">
                          <a:solidFill>
                            <a:srgbClr val="000000"/>
                          </a:solidFill>
                          <a:latin typeface="Univers Condensed Light"/>
                          <a:ea typeface="DejaVu Sans"/>
                        </a:rPr>
                        <a:t>, Tayvan, </a:t>
                      </a:r>
                      <a:r>
                        <a:rPr b="0" lang="tr-TR" sz="1800" spc="-1" strike="noStrike">
                          <a:solidFill>
                            <a:srgbClr val="ff0000"/>
                          </a:solidFill>
                          <a:latin typeface="Univers Condensed Light"/>
                          <a:ea typeface="DejaVu Sans"/>
                        </a:rPr>
                        <a:t>Tayland, Vietnam </a:t>
                      </a:r>
                      <a:endParaRPr b="0" lang="tr-T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dfcc"/>
                    </a:solidFill>
                  </a:tcPr>
                </a:tc>
              </a:tr>
              <a:tr h="64836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tr-TR" sz="1800" spc="-1" strike="noStrike">
                          <a:solidFill>
                            <a:srgbClr val="000000"/>
                          </a:solidFill>
                          <a:latin typeface="Univers Condensed Light"/>
                          <a:ea typeface="DejaVu Sans"/>
                        </a:rPr>
                        <a:t>Bölge 6</a:t>
                      </a:r>
                      <a:endParaRPr b="0" lang="tr-T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3efe7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tr-TR" sz="1800" spc="-1" strike="noStrike">
                          <a:solidFill>
                            <a:srgbClr val="000000"/>
                          </a:solidFill>
                          <a:latin typeface="Univers Condensed Light"/>
                          <a:ea typeface="DejaVu Sans"/>
                        </a:rPr>
                        <a:t>Orta Asya</a:t>
                      </a:r>
                      <a:endParaRPr b="0" lang="tr-T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3efe7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tr-TR" sz="1800" spc="-1" strike="noStrike">
                          <a:solidFill>
                            <a:srgbClr val="ff0000"/>
                          </a:solidFill>
                          <a:latin typeface="Univers Condensed Light"/>
                          <a:ea typeface="DejaVu Sans"/>
                        </a:rPr>
                        <a:t>Afganistan, Kazakistan, Kırgızistan, Tacikistan, Türmenistan, Özbekistan</a:t>
                      </a:r>
                      <a:endParaRPr b="0" lang="tr-T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3efe7"/>
                    </a:solidFill>
                  </a:tcPr>
                </a:tc>
              </a:tr>
              <a:tr h="65016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tr-TR" sz="1800" spc="-1" strike="noStrike">
                          <a:solidFill>
                            <a:srgbClr val="000000"/>
                          </a:solidFill>
                          <a:latin typeface="Univers Condensed Light"/>
                          <a:ea typeface="DejaVu Sans"/>
                        </a:rPr>
                        <a:t>Bölge 7</a:t>
                      </a:r>
                      <a:endParaRPr b="0" lang="tr-T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dfcc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tr-TR" sz="1800" spc="-1" strike="noStrike">
                          <a:solidFill>
                            <a:srgbClr val="000000"/>
                          </a:solidFill>
                          <a:latin typeface="Univers Condensed Light"/>
                          <a:ea typeface="DejaVu Sans"/>
                        </a:rPr>
                        <a:t>Orta Doğu</a:t>
                      </a:r>
                      <a:endParaRPr b="0" lang="tr-T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dfcc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tr-TR" sz="1800" spc="-1" strike="noStrike">
                          <a:solidFill>
                            <a:srgbClr val="000000"/>
                          </a:solidFill>
                          <a:latin typeface="Univers Condensed Light"/>
                          <a:ea typeface="DejaVu Sans"/>
                        </a:rPr>
                        <a:t>Bahreyn, </a:t>
                      </a:r>
                      <a:r>
                        <a:rPr b="0" lang="tr-TR" sz="1800" spc="-1" strike="noStrike">
                          <a:solidFill>
                            <a:srgbClr val="ff0000"/>
                          </a:solidFill>
                          <a:latin typeface="Univers Condensed Light"/>
                          <a:ea typeface="DejaVu Sans"/>
                        </a:rPr>
                        <a:t>İran, Irak</a:t>
                      </a:r>
                      <a:r>
                        <a:rPr b="0" lang="tr-TR" sz="1800" spc="-1" strike="noStrike">
                          <a:solidFill>
                            <a:srgbClr val="000000"/>
                          </a:solidFill>
                          <a:latin typeface="Univers Condensed Light"/>
                          <a:ea typeface="DejaVu Sans"/>
                        </a:rPr>
                        <a:t>, Kuveyt, Umman, Katar, Suudi Arabistan, Birleşik Arap Emirlikleri, </a:t>
                      </a:r>
                      <a:r>
                        <a:rPr b="0" lang="tr-TR" sz="1800" spc="-1" strike="noStrike">
                          <a:solidFill>
                            <a:srgbClr val="ff0000"/>
                          </a:solidFill>
                          <a:latin typeface="Univers Condensed Light"/>
                          <a:ea typeface="DejaVu Sans"/>
                        </a:rPr>
                        <a:t>Yemen</a:t>
                      </a:r>
                      <a:r>
                        <a:rPr b="0" lang="tr-TR" sz="1800" spc="-1" strike="noStrike">
                          <a:solidFill>
                            <a:srgbClr val="000000"/>
                          </a:solidFill>
                          <a:latin typeface="Univers Condensed Light"/>
                          <a:ea typeface="DejaVu Sans"/>
                        </a:rPr>
                        <a:t> </a:t>
                      </a:r>
                      <a:endParaRPr b="0" lang="tr-T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dfcc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CustomShape 1"/>
          <p:cNvSpPr/>
          <p:nvPr/>
        </p:nvSpPr>
        <p:spPr>
          <a:xfrm>
            <a:off x="576000" y="101520"/>
            <a:ext cx="11808000" cy="54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 algn="ctr">
              <a:lnSpc>
                <a:spcPct val="90000"/>
              </a:lnSpc>
            </a:pPr>
            <a:r>
              <a:rPr b="1" i="1" lang="tr-TR" sz="2400" spc="-1" strike="noStrike" cap="all">
                <a:solidFill>
                  <a:srgbClr val="1c2732"/>
                </a:solidFill>
                <a:latin typeface="Walbaum Display Light"/>
                <a:ea typeface="DejaVu Sans"/>
              </a:rPr>
              <a:t>Programla ilişkisi olmayan üçüncü ülkeler</a:t>
            </a:r>
            <a:endParaRPr b="0" lang="tr-TR" sz="2400" spc="-1" strike="noStrike">
              <a:latin typeface="Arial"/>
            </a:endParaRPr>
          </a:p>
        </p:txBody>
      </p:sp>
      <p:graphicFrame>
        <p:nvGraphicFramePr>
          <p:cNvPr id="257" name="Table 2"/>
          <p:cNvGraphicFramePr/>
          <p:nvPr/>
        </p:nvGraphicFramePr>
        <p:xfrm>
          <a:off x="1245960" y="675720"/>
          <a:ext cx="9905760" cy="5925600"/>
        </p:xfrm>
        <a:graphic>
          <a:graphicData uri="http://schemas.openxmlformats.org/drawingml/2006/table">
            <a:tbl>
              <a:tblPr/>
              <a:tblGrid>
                <a:gridCol w="969480"/>
                <a:gridCol w="1355760"/>
                <a:gridCol w="7580880"/>
              </a:tblGrid>
              <a:tr h="34776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tr-TR" sz="1800" spc="-1" strike="noStrike">
                          <a:solidFill>
                            <a:srgbClr val="ffffff"/>
                          </a:solidFill>
                          <a:latin typeface="Univers Condensed Light"/>
                          <a:ea typeface="DejaVu Sans"/>
                        </a:rPr>
                        <a:t>Bölge</a:t>
                      </a:r>
                      <a:endParaRPr b="0" lang="tr-T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bc9f14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tr-TR" sz="1800" spc="-1" strike="noStrike">
                          <a:solidFill>
                            <a:srgbClr val="ffffff"/>
                          </a:solidFill>
                          <a:latin typeface="Univers Condensed Light"/>
                          <a:ea typeface="DejaVu Sans"/>
                        </a:rPr>
                        <a:t>Bölge Adı</a:t>
                      </a:r>
                      <a:endParaRPr b="0" lang="tr-T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bc9f14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1" lang="tr-TR" sz="1800" spc="-1" strike="noStrike">
                          <a:solidFill>
                            <a:srgbClr val="ffffff"/>
                          </a:solidFill>
                          <a:latin typeface="Univers Condensed Light"/>
                          <a:ea typeface="DejaVu Sans"/>
                        </a:rPr>
                        <a:t>Ülkeler</a:t>
                      </a:r>
                      <a:endParaRPr b="0" lang="tr-T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bc9f14"/>
                    </a:solidFill>
                  </a:tcPr>
                </a:tc>
              </a:tr>
              <a:tr h="85968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tr-TR" sz="1800" spc="-1" strike="noStrike">
                          <a:solidFill>
                            <a:srgbClr val="000000"/>
                          </a:solidFill>
                          <a:latin typeface="Univers Condensed Light"/>
                          <a:ea typeface="DejaVu Sans"/>
                        </a:rPr>
                        <a:t>Bölge 8</a:t>
                      </a:r>
                      <a:endParaRPr b="0" lang="tr-T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dfcc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tr-TR" sz="1800" spc="-1" strike="noStrike">
                          <a:solidFill>
                            <a:srgbClr val="000000"/>
                          </a:solidFill>
                          <a:latin typeface="Univers Condensed Light"/>
                          <a:ea typeface="DejaVu Sans"/>
                        </a:rPr>
                        <a:t>Pasifik</a:t>
                      </a:r>
                      <a:endParaRPr b="0" lang="tr-T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dfcc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tr-TR" sz="1800" spc="-1" strike="noStrike">
                          <a:solidFill>
                            <a:srgbClr val="000000"/>
                          </a:solidFill>
                          <a:latin typeface="Univers Condensed Light"/>
                          <a:ea typeface="DejaVu Sans"/>
                        </a:rPr>
                        <a:t>Avustralya, Cook Adaları, </a:t>
                      </a:r>
                      <a:r>
                        <a:rPr b="0" lang="tr-TR" sz="1800" spc="-1" strike="noStrike">
                          <a:solidFill>
                            <a:srgbClr val="ff0000"/>
                          </a:solidFill>
                          <a:latin typeface="Univers Condensed Light"/>
                          <a:ea typeface="DejaVu Sans"/>
                        </a:rPr>
                        <a:t>Fiji, Kribati, Marshall Adaları, Mikronezya, Nauru</a:t>
                      </a:r>
                      <a:r>
                        <a:rPr b="0" lang="tr-TR" sz="1800" spc="-1" strike="noStrike">
                          <a:solidFill>
                            <a:srgbClr val="000000"/>
                          </a:solidFill>
                          <a:latin typeface="Univers Condensed Light"/>
                          <a:ea typeface="DejaVu Sans"/>
                        </a:rPr>
                        <a:t>,Yeni Zelanda, Niue, Palau, </a:t>
                      </a:r>
                      <a:r>
                        <a:rPr b="0" lang="tr-TR" sz="1800" spc="-1" strike="noStrike">
                          <a:solidFill>
                            <a:srgbClr val="ff0000"/>
                          </a:solidFill>
                          <a:latin typeface="Univers Condensed Light"/>
                          <a:ea typeface="DejaVu Sans"/>
                        </a:rPr>
                        <a:t>Papua Yeni Gine, Samoa, Solomon Adaları, Doğu Timor, Tonga, Tuvalu, Vanuatu</a:t>
                      </a:r>
                      <a:endParaRPr b="0" lang="tr-T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dfcc"/>
                    </a:solidFill>
                  </a:tcPr>
                </a:tc>
              </a:tr>
              <a:tr h="213948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tr-TR" sz="1800" spc="-1" strike="noStrike">
                          <a:solidFill>
                            <a:srgbClr val="000000"/>
                          </a:solidFill>
                          <a:latin typeface="Univers Condensed Light"/>
                          <a:ea typeface="DejaVu Sans"/>
                        </a:rPr>
                        <a:t>Bölge 9</a:t>
                      </a:r>
                      <a:endParaRPr b="0" lang="tr-T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3efe7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tr-TR" sz="1800" spc="-1" strike="noStrike">
                          <a:solidFill>
                            <a:srgbClr val="000000"/>
                          </a:solidFill>
                          <a:latin typeface="Univers Condensed Light"/>
                          <a:ea typeface="DejaVu Sans"/>
                        </a:rPr>
                        <a:t>Sahraaltı Afrika</a:t>
                      </a:r>
                      <a:endParaRPr b="0" lang="tr-T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3efe7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tr-TR" sz="1800" spc="-1" strike="noStrike">
                          <a:solidFill>
                            <a:srgbClr val="ff0000"/>
                          </a:solidFill>
                          <a:latin typeface="Univers Condensed Light"/>
                          <a:ea typeface="DejaVu Sans"/>
                        </a:rPr>
                        <a:t>Angola, Benin, Botsvana, Burkina Faso, Burundi, Kamerun, Kabo Verde, Orta Afrika Cumhuriyeti, Çad, Komorlar, Kongo Demokratik Cumhuriyeti, Fildişi Sahili, Cibuti, Ekvator Ginesi, Eritre, Esvatini, Etiyopya, Gabon, Gambiya, Gana, Gine, Gine-Bissau, Kenya, Lesoto, Liberya, Madagaskar, Malavi, Mali, Moritanya, Moritus, Mozambik, Namibya, Nijer, Nijerya, Ruanda, Sao Tome ve Principe, Senegal</a:t>
                      </a:r>
                      <a:r>
                        <a:rPr b="0" lang="tr-TR" sz="1800" spc="-1" strike="noStrike">
                          <a:solidFill>
                            <a:srgbClr val="000000"/>
                          </a:solidFill>
                          <a:latin typeface="Univers Condensed Light"/>
                          <a:ea typeface="DejaVu Sans"/>
                        </a:rPr>
                        <a:t>, Seyşeller, </a:t>
                      </a:r>
                      <a:r>
                        <a:rPr b="0" lang="tr-TR" sz="1800" spc="-1" strike="noStrike">
                          <a:solidFill>
                            <a:srgbClr val="ff0000"/>
                          </a:solidFill>
                          <a:latin typeface="Univers Condensed Light"/>
                          <a:ea typeface="DejaVu Sans"/>
                        </a:rPr>
                        <a:t>Sierra Leone, Somali, Güney Afrika, Güney Sudan, Sudan, Tanzanya, Togo, Uganda, Zambiya, Zimbabve </a:t>
                      </a:r>
                      <a:endParaRPr b="0" lang="tr-T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3efe7"/>
                    </a:solidFill>
                  </a:tcPr>
                </a:tc>
              </a:tr>
              <a:tr h="85968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tr-TR" sz="1800" spc="-1" strike="noStrike">
                          <a:solidFill>
                            <a:srgbClr val="000000"/>
                          </a:solidFill>
                          <a:latin typeface="Univers Condensed Light"/>
                          <a:ea typeface="DejaVu Sans"/>
                        </a:rPr>
                        <a:t>Bölge 10</a:t>
                      </a:r>
                      <a:endParaRPr b="0" lang="tr-T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dfcc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tr-TR" sz="1800" spc="-1" strike="noStrike">
                          <a:solidFill>
                            <a:srgbClr val="000000"/>
                          </a:solidFill>
                          <a:latin typeface="Univers Condensed Light"/>
                          <a:ea typeface="DejaVu Sans"/>
                        </a:rPr>
                        <a:t>Latin Amerika</a:t>
                      </a:r>
                      <a:endParaRPr b="0" lang="tr-T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dfcc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tr-TR" sz="1800" spc="-1" strike="noStrike">
                          <a:solidFill>
                            <a:srgbClr val="ff0000"/>
                          </a:solidFill>
                          <a:latin typeface="Univers Condensed Light"/>
                          <a:ea typeface="DejaVu Sans"/>
                        </a:rPr>
                        <a:t>Arjantin, Bolivya, Brezilya</a:t>
                      </a:r>
                      <a:r>
                        <a:rPr b="0" lang="tr-TR" sz="1800" spc="-1" strike="noStrike">
                          <a:solidFill>
                            <a:srgbClr val="000000"/>
                          </a:solidFill>
                          <a:latin typeface="Univers Condensed Light"/>
                          <a:ea typeface="DejaVu Sans"/>
                        </a:rPr>
                        <a:t>, Şili, </a:t>
                      </a:r>
                      <a:r>
                        <a:rPr b="0" lang="tr-TR" sz="1800" spc="-1" strike="noStrike">
                          <a:solidFill>
                            <a:srgbClr val="ff0000"/>
                          </a:solidFill>
                          <a:latin typeface="Univers Condensed Light"/>
                          <a:ea typeface="DejaVu Sans"/>
                        </a:rPr>
                        <a:t>Kolombiya, Kosta Rika, Ekvator, El Salvador, Guatemala, Honduras, Meksika, Nikaragua, Panama, Paraguay, Peru, Uruguay, Venezuela</a:t>
                      </a:r>
                      <a:endParaRPr b="0" lang="tr-T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dfcc"/>
                    </a:solidFill>
                  </a:tcPr>
                </a:tc>
              </a:tr>
              <a:tr h="111564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tr-TR" sz="1800" spc="-1" strike="noStrike">
                          <a:solidFill>
                            <a:srgbClr val="000000"/>
                          </a:solidFill>
                          <a:latin typeface="Univers Condensed Light"/>
                          <a:ea typeface="DejaVu Sans"/>
                        </a:rPr>
                        <a:t>Bölge 11</a:t>
                      </a:r>
                      <a:endParaRPr b="0" lang="tr-T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3efe7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tr-TR" sz="1800" spc="-1" strike="noStrike">
                          <a:solidFill>
                            <a:srgbClr val="000000"/>
                          </a:solidFill>
                          <a:latin typeface="Univers Condensed Light"/>
                          <a:ea typeface="DejaVu Sans"/>
                        </a:rPr>
                        <a:t>Karayipler</a:t>
                      </a:r>
                      <a:endParaRPr b="0" lang="tr-T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3efe7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tr-TR" sz="1800" spc="-1" strike="noStrike">
                          <a:solidFill>
                            <a:srgbClr val="000000"/>
                          </a:solidFill>
                          <a:latin typeface="Univers Condensed Light"/>
                          <a:ea typeface="DejaVu Sans"/>
                        </a:rPr>
                        <a:t>Antigua Barbuda, Bahamalar, Barbados, </a:t>
                      </a:r>
                      <a:r>
                        <a:rPr b="0" lang="tr-TR" sz="1800" spc="-1" strike="noStrike">
                          <a:solidFill>
                            <a:srgbClr val="ff0000"/>
                          </a:solidFill>
                          <a:latin typeface="Univers Condensed Light"/>
                          <a:ea typeface="DejaVu Sans"/>
                        </a:rPr>
                        <a:t>Belize, Küba, Dominika, Dominik Cumhuriyeti, Grenada, Guyana, Haiti, Jamaika,</a:t>
                      </a:r>
                      <a:r>
                        <a:rPr b="0" lang="tr-TR" sz="1800" spc="-1" strike="noStrike">
                          <a:solidFill>
                            <a:srgbClr val="000000"/>
                          </a:solidFill>
                          <a:latin typeface="Univers Condensed Light"/>
                          <a:ea typeface="DejaVu Sans"/>
                        </a:rPr>
                        <a:t> Saint Kitts ve Nevis, </a:t>
                      </a:r>
                      <a:r>
                        <a:rPr b="0" lang="tr-TR" sz="1800" spc="-1" strike="noStrike">
                          <a:solidFill>
                            <a:srgbClr val="ff0000"/>
                          </a:solidFill>
                          <a:latin typeface="Univers Condensed Light"/>
                          <a:ea typeface="DejaVu Sans"/>
                        </a:rPr>
                        <a:t>Saint Lucia, Saint Vincent ve Grenadinler, Surinam,</a:t>
                      </a:r>
                      <a:r>
                        <a:rPr b="0" lang="tr-TR" sz="1800" spc="-1" strike="noStrike">
                          <a:solidFill>
                            <a:srgbClr val="000000"/>
                          </a:solidFill>
                          <a:latin typeface="Univers Condensed Light"/>
                          <a:ea typeface="DejaVu Sans"/>
                        </a:rPr>
                        <a:t> Trinidad ve Tobago</a:t>
                      </a:r>
                      <a:endParaRPr b="0" lang="tr-T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f3efe7"/>
                    </a:solidFill>
                  </a:tcPr>
                </a:tc>
              </a:tr>
              <a:tr h="603720"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tr-TR" sz="1800" spc="-1" strike="noStrike">
                          <a:solidFill>
                            <a:srgbClr val="000000"/>
                          </a:solidFill>
                          <a:latin typeface="Univers Condensed Light"/>
                          <a:ea typeface="DejaVu Sans"/>
                        </a:rPr>
                        <a:t>Bölge 12</a:t>
                      </a:r>
                      <a:endParaRPr b="0" lang="tr-T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dfcc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tr-TR" sz="1800" spc="-1" strike="noStrike">
                          <a:solidFill>
                            <a:srgbClr val="000000"/>
                          </a:solidFill>
                          <a:latin typeface="Univers Condensed Light"/>
                          <a:ea typeface="DejaVu Sans"/>
                        </a:rPr>
                        <a:t>ABD ve Kanada</a:t>
                      </a:r>
                      <a:endParaRPr b="0" lang="tr-T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dfcc"/>
                    </a:solidFill>
                  </a:tcPr>
                </a:tc>
                <a:tc>
                  <a:txBody>
                    <a:bodyPr>
                      <a:noAutofit/>
                    </a:bodyPr>
                    <a:p>
                      <a:pPr>
                        <a:lnSpc>
                          <a:spcPct val="100000"/>
                        </a:lnSpc>
                      </a:pPr>
                      <a:r>
                        <a:rPr b="0" lang="tr-TR" sz="1800" spc="-1" strike="noStrike">
                          <a:solidFill>
                            <a:srgbClr val="000000"/>
                          </a:solidFill>
                          <a:latin typeface="Univers Condensed Light"/>
                          <a:ea typeface="DejaVu Sans"/>
                        </a:rPr>
                        <a:t>Amerika Birleşik Devletleri, Kanada</a:t>
                      </a:r>
                      <a:endParaRPr b="0" lang="tr-TR" sz="1800" spc="-1" strike="noStrike">
                        <a:latin typeface="Arial"/>
                      </a:endParaRPr>
                    </a:p>
                  </a:txBody>
                  <a:tcPr marL="91440" marR="9144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dfcc"/>
                    </a:solidFill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CustomShape 1"/>
          <p:cNvSpPr/>
          <p:nvPr/>
        </p:nvSpPr>
        <p:spPr>
          <a:xfrm>
            <a:off x="1143000" y="533520"/>
            <a:ext cx="9905400" cy="138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</a:pPr>
            <a:r>
              <a:rPr b="1" i="1" lang="tr-TR" sz="4400" spc="-1" strike="noStrike" cap="all">
                <a:solidFill>
                  <a:srgbClr val="1c2732"/>
                </a:solidFill>
                <a:latin typeface="Walbaum Display Light"/>
                <a:ea typeface="DejaVu Sans"/>
              </a:rPr>
              <a:t>Kırmızı ile işaretlenmiş ülkelere,</a:t>
            </a:r>
            <a:endParaRPr b="0" lang="tr-TR" sz="4400" spc="-1" strike="noStrike">
              <a:latin typeface="Arial"/>
            </a:endParaRPr>
          </a:p>
        </p:txBody>
      </p:sp>
      <p:sp>
        <p:nvSpPr>
          <p:cNvPr id="259" name="CustomShape 2"/>
          <p:cNvSpPr/>
          <p:nvPr/>
        </p:nvSpPr>
        <p:spPr>
          <a:xfrm>
            <a:off x="838080" y="2718360"/>
            <a:ext cx="5180400" cy="3457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 marL="228600" indent="-227160">
              <a:lnSpc>
                <a:spcPct val="100000"/>
              </a:lnSpc>
              <a:spcBef>
                <a:spcPts val="1001"/>
              </a:spcBef>
              <a:buClr>
                <a:srgbClr val="1c2732"/>
              </a:buClr>
              <a:buSzPct val="80000"/>
              <a:buFont typeface="Arial"/>
              <a:buChar char="•"/>
            </a:pPr>
            <a:r>
              <a:rPr b="1" lang="tr-TR" sz="2400" spc="-1" strike="noStrike">
                <a:solidFill>
                  <a:srgbClr val="1c2732"/>
                </a:solidFill>
                <a:latin typeface="Univers Condensed Light"/>
                <a:ea typeface="DejaVu Sans"/>
              </a:rPr>
              <a:t>Giden Yönlü </a:t>
            </a:r>
            <a:r>
              <a:rPr b="0" lang="tr-TR" sz="2400" spc="-1" strike="noStrike">
                <a:solidFill>
                  <a:srgbClr val="1c2732"/>
                </a:solidFill>
                <a:latin typeface="Univers Condensed Light"/>
                <a:ea typeface="DejaVu Sans"/>
              </a:rPr>
              <a:t>hibeli olarak sadece </a:t>
            </a:r>
            <a:r>
              <a:rPr b="1" lang="tr-TR" sz="2400" spc="-1" strike="noStrike">
                <a:solidFill>
                  <a:srgbClr val="1c2732"/>
                </a:solidFill>
                <a:latin typeface="Univers Condensed Light"/>
                <a:ea typeface="DejaVu Sans"/>
              </a:rPr>
              <a:t>personel </a:t>
            </a:r>
            <a:r>
              <a:rPr b="0" lang="tr-TR" sz="2400" spc="-1" strike="noStrike">
                <a:solidFill>
                  <a:srgbClr val="1c2732"/>
                </a:solidFill>
                <a:latin typeface="Univers Condensed Light"/>
                <a:ea typeface="DejaVu Sans"/>
              </a:rPr>
              <a:t>ve </a:t>
            </a:r>
            <a:r>
              <a:rPr b="1" lang="tr-TR" sz="2400" spc="-1" strike="noStrike">
                <a:solidFill>
                  <a:srgbClr val="1c2732"/>
                </a:solidFill>
                <a:latin typeface="Univers Condensed Light"/>
                <a:ea typeface="DejaVu Sans"/>
              </a:rPr>
              <a:t>doktora</a:t>
            </a:r>
            <a:r>
              <a:rPr b="0" lang="tr-TR" sz="2400" spc="-1" strike="noStrike">
                <a:solidFill>
                  <a:srgbClr val="1c2732"/>
                </a:solidFill>
                <a:latin typeface="Univers Condensed Light"/>
                <a:ea typeface="DejaVu Sans"/>
              </a:rPr>
              <a:t> düzeyinde öğrenci gidebilir.</a:t>
            </a:r>
            <a:endParaRPr b="0" lang="tr-TR" sz="2400" spc="-1" strike="noStrike">
              <a:latin typeface="Arial"/>
            </a:endParaRPr>
          </a:p>
          <a:p>
            <a:pPr marL="1080">
              <a:lnSpc>
                <a:spcPct val="100000"/>
              </a:lnSpc>
              <a:spcBef>
                <a:spcPts val="1001"/>
              </a:spcBef>
            </a:pPr>
            <a:endParaRPr b="0" lang="tr-TR" sz="2400" spc="-1" strike="noStrike">
              <a:latin typeface="Arial"/>
            </a:endParaRPr>
          </a:p>
          <a:p>
            <a:pPr marL="228600" indent="-227160">
              <a:lnSpc>
                <a:spcPct val="100000"/>
              </a:lnSpc>
              <a:spcBef>
                <a:spcPts val="1001"/>
              </a:spcBef>
              <a:buClr>
                <a:srgbClr val="1c2732"/>
              </a:buClr>
              <a:buSzPct val="80000"/>
              <a:buFont typeface="Arial"/>
              <a:buChar char="•"/>
            </a:pPr>
            <a:r>
              <a:rPr b="1" lang="tr-TR" sz="2400" spc="-1" strike="noStrike">
                <a:solidFill>
                  <a:srgbClr val="1c2732"/>
                </a:solidFill>
                <a:latin typeface="Univers Condensed Light"/>
                <a:ea typeface="DejaVu Sans"/>
              </a:rPr>
              <a:t>Gelen yönlü </a:t>
            </a:r>
            <a:r>
              <a:rPr b="0" lang="tr-TR" sz="2400" spc="-1" strike="noStrike">
                <a:solidFill>
                  <a:srgbClr val="1c2732"/>
                </a:solidFill>
                <a:latin typeface="Univers Condensed Light"/>
                <a:ea typeface="DejaVu Sans"/>
              </a:rPr>
              <a:t>öğrenci/personel için öğrenim kademesi kısıtı </a:t>
            </a:r>
            <a:r>
              <a:rPr b="1" lang="tr-TR" sz="2400" spc="-1" strike="noStrike">
                <a:solidFill>
                  <a:srgbClr val="1c2732"/>
                </a:solidFill>
                <a:latin typeface="Univers Condensed Light"/>
                <a:ea typeface="DejaVu Sans"/>
              </a:rPr>
              <a:t>bulunmamaktadır.</a:t>
            </a:r>
            <a:r>
              <a:rPr b="0" lang="tr-TR" sz="2400" spc="-1" strike="noStrike">
                <a:solidFill>
                  <a:srgbClr val="1c2732"/>
                </a:solidFill>
                <a:latin typeface="Univers Condensed Light"/>
                <a:ea typeface="DejaVu Sans"/>
              </a:rPr>
              <a:t> </a:t>
            </a:r>
            <a:endParaRPr b="0" lang="tr-TR" sz="2400" spc="-1" strike="noStrike">
              <a:latin typeface="Arial"/>
            </a:endParaRPr>
          </a:p>
        </p:txBody>
      </p:sp>
      <p:sp>
        <p:nvSpPr>
          <p:cNvPr id="260" name="CustomShape 3"/>
          <p:cNvSpPr/>
          <p:nvPr/>
        </p:nvSpPr>
        <p:spPr>
          <a:xfrm>
            <a:off x="6172560" y="1924560"/>
            <a:ext cx="5180400" cy="4250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  <p:pic>
        <p:nvPicPr>
          <p:cNvPr id="261" name="Resim 4" descr="harita, metin içeren bir resim&#10;&#10;Açıklama otomatik olarak oluşturuldu"/>
          <p:cNvPicPr/>
          <p:nvPr/>
        </p:nvPicPr>
        <p:blipFill>
          <a:blip r:embed="rId1"/>
          <a:stretch/>
        </p:blipFill>
        <p:spPr>
          <a:xfrm>
            <a:off x="6018840" y="1591560"/>
            <a:ext cx="5917320" cy="4460400"/>
          </a:xfrm>
          <a:prstGeom prst="rect">
            <a:avLst/>
          </a:prstGeom>
          <a:ln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CustomShape 1"/>
          <p:cNvSpPr/>
          <p:nvPr/>
        </p:nvSpPr>
        <p:spPr>
          <a:xfrm>
            <a:off x="1143000" y="533520"/>
            <a:ext cx="9905400" cy="1380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Autofit/>
          </a:bodyPr>
          <a:p>
            <a:pPr>
              <a:lnSpc>
                <a:spcPct val="90000"/>
              </a:lnSpc>
            </a:pPr>
            <a:r>
              <a:rPr b="1" i="1" lang="tr-TR" sz="4400" spc="-1" strike="noStrike" cap="all">
                <a:solidFill>
                  <a:srgbClr val="1c2732"/>
                </a:solidFill>
                <a:latin typeface="Walbaum Display Light"/>
                <a:ea typeface="DejaVu Sans"/>
              </a:rPr>
              <a:t>Ka171 projesi hareketlilikleri (gelen ve giden yönlü)</a:t>
            </a:r>
            <a:endParaRPr b="0" lang="tr-TR" sz="4400" spc="-1" strike="noStrike">
              <a:latin typeface="Arial"/>
            </a:endParaRPr>
          </a:p>
        </p:txBody>
      </p:sp>
      <p:sp>
        <p:nvSpPr>
          <p:cNvPr id="263" name="CustomShape 2"/>
          <p:cNvSpPr/>
          <p:nvPr/>
        </p:nvSpPr>
        <p:spPr>
          <a:xfrm>
            <a:off x="838080" y="2532960"/>
            <a:ext cx="5180400" cy="3642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1" lang="tr-TR" sz="2400" spc="-1" strike="noStrike">
                <a:solidFill>
                  <a:srgbClr val="1c2732"/>
                </a:solidFill>
                <a:latin typeface="Univers Condensed Light"/>
                <a:ea typeface="DejaVu Sans"/>
              </a:rPr>
              <a:t>Personel Hareketliliği</a:t>
            </a:r>
            <a:endParaRPr b="0" lang="tr-TR" sz="2400" spc="-1" strike="noStrike">
              <a:latin typeface="Arial"/>
            </a:endParaRPr>
          </a:p>
          <a:p>
            <a:pPr marL="228600" indent="-227160">
              <a:lnSpc>
                <a:spcPct val="100000"/>
              </a:lnSpc>
              <a:spcBef>
                <a:spcPts val="1001"/>
              </a:spcBef>
              <a:buClr>
                <a:srgbClr val="1c2732"/>
              </a:buClr>
              <a:buSzPct val="80000"/>
              <a:buFont typeface="Arial"/>
              <a:buChar char="•"/>
            </a:pPr>
            <a:r>
              <a:rPr b="0" lang="tr-TR" sz="2400" spc="-1" strike="noStrike">
                <a:solidFill>
                  <a:srgbClr val="1c2732"/>
                </a:solidFill>
                <a:latin typeface="Univers Condensed Light"/>
                <a:ea typeface="DejaVu Sans"/>
              </a:rPr>
              <a:t>Personel Ders Verme Hareketliliği (Prof. Dr., Doç. Dr., Dr. Öğr. Üyesi, Öğr. Gör. (Ders veren)</a:t>
            </a:r>
            <a:endParaRPr b="0" lang="tr-TR" sz="2400" spc="-1" strike="noStrike">
              <a:latin typeface="Arial"/>
            </a:endParaRPr>
          </a:p>
          <a:p>
            <a:pPr marL="228600" indent="-227160">
              <a:lnSpc>
                <a:spcPct val="100000"/>
              </a:lnSpc>
              <a:spcBef>
                <a:spcPts val="1001"/>
              </a:spcBef>
              <a:buClr>
                <a:srgbClr val="1c2732"/>
              </a:buClr>
              <a:buSzPct val="80000"/>
              <a:buFont typeface="Arial"/>
              <a:buChar char="•"/>
            </a:pPr>
            <a:r>
              <a:rPr b="0" lang="tr-TR" sz="2400" spc="-1" strike="noStrike">
                <a:solidFill>
                  <a:srgbClr val="1c2732"/>
                </a:solidFill>
                <a:latin typeface="Univers Condensed Light"/>
                <a:ea typeface="DejaVu Sans"/>
              </a:rPr>
              <a:t>Personel Ders Ama Hareketliliği (Arş. Gör., Öğr. Gör. İdari Personel)</a:t>
            </a:r>
            <a:endParaRPr b="0" lang="tr-TR" sz="2400" spc="-1" strike="noStrike">
              <a:latin typeface="Arial"/>
            </a:endParaRPr>
          </a:p>
        </p:txBody>
      </p:sp>
      <p:sp>
        <p:nvSpPr>
          <p:cNvPr id="264" name="CustomShape 3"/>
          <p:cNvSpPr/>
          <p:nvPr/>
        </p:nvSpPr>
        <p:spPr>
          <a:xfrm>
            <a:off x="6172560" y="2532960"/>
            <a:ext cx="5180400" cy="3642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Autofit/>
          </a:bodyPr>
          <a:p>
            <a:pPr>
              <a:lnSpc>
                <a:spcPct val="100000"/>
              </a:lnSpc>
              <a:spcBef>
                <a:spcPts val="1001"/>
              </a:spcBef>
            </a:pPr>
            <a:r>
              <a:rPr b="1" lang="tr-TR" sz="2400" spc="-1" strike="noStrike">
                <a:solidFill>
                  <a:srgbClr val="1c2732"/>
                </a:solidFill>
                <a:latin typeface="Univers Condensed Light"/>
                <a:ea typeface="DejaVu Sans"/>
              </a:rPr>
              <a:t>Öğrenci Hareketliliği</a:t>
            </a:r>
            <a:endParaRPr b="0" lang="tr-TR" sz="2400" spc="-1" strike="noStrike">
              <a:latin typeface="Arial"/>
            </a:endParaRPr>
          </a:p>
          <a:p>
            <a:pPr marL="228600" indent="-227160">
              <a:lnSpc>
                <a:spcPct val="100000"/>
              </a:lnSpc>
              <a:spcBef>
                <a:spcPts val="1001"/>
              </a:spcBef>
              <a:buClr>
                <a:srgbClr val="1c2732"/>
              </a:buClr>
              <a:buSzPct val="80000"/>
              <a:buFont typeface="Arial"/>
              <a:buChar char="•"/>
            </a:pPr>
            <a:r>
              <a:rPr b="0" lang="tr-TR" sz="2400" spc="-1" strike="noStrike">
                <a:solidFill>
                  <a:srgbClr val="1c2732"/>
                </a:solidFill>
                <a:latin typeface="Univers Condensed Light"/>
                <a:ea typeface="DejaVu Sans"/>
              </a:rPr>
              <a:t>Öğrenim Hareketliliği</a:t>
            </a:r>
            <a:endParaRPr b="0" lang="tr-TR" sz="2400" spc="-1" strike="noStrike">
              <a:latin typeface="Arial"/>
            </a:endParaRPr>
          </a:p>
          <a:p>
            <a:pPr marL="228600" indent="-227160">
              <a:lnSpc>
                <a:spcPct val="100000"/>
              </a:lnSpc>
              <a:spcBef>
                <a:spcPts val="1001"/>
              </a:spcBef>
              <a:buClr>
                <a:srgbClr val="1c2732"/>
              </a:buClr>
              <a:buSzPct val="80000"/>
              <a:buFont typeface="Arial"/>
              <a:buChar char="•"/>
            </a:pPr>
            <a:r>
              <a:rPr b="0" lang="tr-TR" sz="2400" spc="-1" strike="noStrike">
                <a:solidFill>
                  <a:srgbClr val="1c2732"/>
                </a:solidFill>
                <a:latin typeface="Univers Condensed Light"/>
                <a:ea typeface="DejaVu Sans"/>
              </a:rPr>
              <a:t>Staj Hareketliliği (öğrenci, yeni mezun)</a:t>
            </a:r>
            <a:endParaRPr b="0" lang="tr-TR" sz="2400" spc="-1" strike="noStrike">
              <a:latin typeface="Arial"/>
            </a:endParaRPr>
          </a:p>
          <a:p>
            <a:pPr>
              <a:lnSpc>
                <a:spcPct val="100000"/>
              </a:lnSpc>
              <a:spcBef>
                <a:spcPts val="1001"/>
              </a:spcBef>
            </a:pPr>
            <a:endParaRPr b="0" lang="tr-TR" sz="2400" spc="-1" strike="noStrike"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c2732"/>
      </a:dk2>
      <a:lt2>
        <a:srgbClr val="f0f1f3"/>
      </a:lt2>
      <a:accent1>
        <a:srgbClr val="bc9f14"/>
      </a:accent1>
      <a:accent2>
        <a:srgbClr val="e77629"/>
      </a:accent2>
      <a:accent3>
        <a:srgbClr val="8aad1f"/>
      </a:accent3>
      <a:accent4>
        <a:srgbClr val="1793d5"/>
      </a:accent4>
      <a:accent5>
        <a:srgbClr val="2956e7"/>
      </a:accent5>
      <a:accent6>
        <a:srgbClr val="5032da"/>
      </a:accent6>
      <a:hlink>
        <a:srgbClr val="3f56bf"/>
      </a:hlink>
      <a:folHlink>
        <a:srgbClr val="7f7f7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c2732"/>
      </a:dk2>
      <a:lt2>
        <a:srgbClr val="f0f1f3"/>
      </a:lt2>
      <a:accent1>
        <a:srgbClr val="bc9f14"/>
      </a:accent1>
      <a:accent2>
        <a:srgbClr val="e77629"/>
      </a:accent2>
      <a:accent3>
        <a:srgbClr val="8aad1f"/>
      </a:accent3>
      <a:accent4>
        <a:srgbClr val="1793d5"/>
      </a:accent4>
      <a:accent5>
        <a:srgbClr val="2956e7"/>
      </a:accent5>
      <a:accent6>
        <a:srgbClr val="5032da"/>
      </a:accent6>
      <a:hlink>
        <a:srgbClr val="3f56bf"/>
      </a:hlink>
      <a:folHlink>
        <a:srgbClr val="7f7f7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c2732"/>
      </a:dk2>
      <a:lt2>
        <a:srgbClr val="f0f1f3"/>
      </a:lt2>
      <a:accent1>
        <a:srgbClr val="bc9f14"/>
      </a:accent1>
      <a:accent2>
        <a:srgbClr val="e77629"/>
      </a:accent2>
      <a:accent3>
        <a:srgbClr val="8aad1f"/>
      </a:accent3>
      <a:accent4>
        <a:srgbClr val="1793d5"/>
      </a:accent4>
      <a:accent5>
        <a:srgbClr val="2956e7"/>
      </a:accent5>
      <a:accent6>
        <a:srgbClr val="5032da"/>
      </a:accent6>
      <a:hlink>
        <a:srgbClr val="3f56bf"/>
      </a:hlink>
      <a:folHlink>
        <a:srgbClr val="7f7f7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c2732"/>
      </a:dk2>
      <a:lt2>
        <a:srgbClr val="f0f1f3"/>
      </a:lt2>
      <a:accent1>
        <a:srgbClr val="bc9f14"/>
      </a:accent1>
      <a:accent2>
        <a:srgbClr val="e77629"/>
      </a:accent2>
      <a:accent3>
        <a:srgbClr val="8aad1f"/>
      </a:accent3>
      <a:accent4>
        <a:srgbClr val="1793d5"/>
      </a:accent4>
      <a:accent5>
        <a:srgbClr val="2956e7"/>
      </a:accent5>
      <a:accent6>
        <a:srgbClr val="5032da"/>
      </a:accent6>
      <a:hlink>
        <a:srgbClr val="3f56bf"/>
      </a:hlink>
      <a:folHlink>
        <a:srgbClr val="7f7f7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c2732"/>
      </a:dk2>
      <a:lt2>
        <a:srgbClr val="f0f1f3"/>
      </a:lt2>
      <a:accent1>
        <a:srgbClr val="bc9f14"/>
      </a:accent1>
      <a:accent2>
        <a:srgbClr val="e77629"/>
      </a:accent2>
      <a:accent3>
        <a:srgbClr val="8aad1f"/>
      </a:accent3>
      <a:accent4>
        <a:srgbClr val="1793d5"/>
      </a:accent4>
      <a:accent5>
        <a:srgbClr val="2956e7"/>
      </a:accent5>
      <a:accent6>
        <a:srgbClr val="5032da"/>
      </a:accent6>
      <a:hlink>
        <a:srgbClr val="3f56bf"/>
      </a:hlink>
      <a:folHlink>
        <a:srgbClr val="7f7f7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c2732"/>
      </a:dk2>
      <a:lt2>
        <a:srgbClr val="f0f1f3"/>
      </a:lt2>
      <a:accent1>
        <a:srgbClr val="bc9f14"/>
      </a:accent1>
      <a:accent2>
        <a:srgbClr val="e77629"/>
      </a:accent2>
      <a:accent3>
        <a:srgbClr val="8aad1f"/>
      </a:accent3>
      <a:accent4>
        <a:srgbClr val="1793d5"/>
      </a:accent4>
      <a:accent5>
        <a:srgbClr val="2956e7"/>
      </a:accent5>
      <a:accent6>
        <a:srgbClr val="5032da"/>
      </a:accent6>
      <a:hlink>
        <a:srgbClr val="3f56bf"/>
      </a:hlink>
      <a:folHlink>
        <a:srgbClr val="7f7f7f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</TotalTime>
  <Application>LibreOffice/6.4.4.2$Windows_X86_64 LibreOffice_project/3d775be2011f3886db32dfd395a6a6d1ca2630ff</Application>
  <Words>886</Words>
  <Paragraphs>133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2023-11-06T13:42:06Z</dcterms:created>
  <dc:creator>Adviye İkbal Baydar</dc:creator>
  <dc:description/>
  <dc:language>tr-TR</dc:language>
  <cp:lastModifiedBy>Adviye İkbal Baydar</cp:lastModifiedBy>
  <dcterms:modified xsi:type="dcterms:W3CDTF">2023-11-20T07:21:42Z</dcterms:modified>
  <cp:revision>19</cp:revision>
  <dc:subject/>
  <dc:title>KA171 PROJELERİ BİLGİLENDİRME TOPLANTISI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2</vt:i4>
  </property>
  <property fmtid="{D5CDD505-2E9C-101B-9397-08002B2CF9AE}" pid="8" name="PresentationFormat">
    <vt:lpwstr>Özel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23</vt:i4>
  </property>
</Properties>
</file>