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</p:sldMasterIdLst>
  <p:notesMasterIdLst>
    <p:notesMasterId r:id="rId40"/>
  </p:notesMasterIdLst>
  <p:sldIdLst>
    <p:sldId id="256" r:id="rId5"/>
    <p:sldId id="257" r:id="rId6"/>
    <p:sldId id="258" r:id="rId7"/>
    <p:sldId id="287" r:id="rId8"/>
    <p:sldId id="259" r:id="rId9"/>
    <p:sldId id="285" r:id="rId10"/>
    <p:sldId id="280" r:id="rId11"/>
    <p:sldId id="281" r:id="rId12"/>
    <p:sldId id="282" r:id="rId13"/>
    <p:sldId id="283" r:id="rId14"/>
    <p:sldId id="284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271" r:id="rId25"/>
    <p:sldId id="288" r:id="rId26"/>
    <p:sldId id="272" r:id="rId27"/>
    <p:sldId id="273" r:id="rId28"/>
    <p:sldId id="274" r:id="rId29"/>
    <p:sldId id="289" r:id="rId30"/>
    <p:sldId id="290" r:id="rId31"/>
    <p:sldId id="291" r:id="rId32"/>
    <p:sldId id="292" r:id="rId33"/>
    <p:sldId id="275" r:id="rId34"/>
    <p:sldId id="276" r:id="rId35"/>
    <p:sldId id="277" r:id="rId36"/>
    <p:sldId id="278" r:id="rId37"/>
    <p:sldId id="294" r:id="rId38"/>
    <p:sldId id="279" r:id="rId39"/>
  </p:sldIdLst>
  <p:sldSz cx="12193588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B5C38CE-1FBB-0844-B962-275F7ED8C40A}">
          <p14:sldIdLst>
            <p14:sldId id="256"/>
            <p14:sldId id="257"/>
            <p14:sldId id="258"/>
            <p14:sldId id="287"/>
            <p14:sldId id="259"/>
            <p14:sldId id="285"/>
            <p14:sldId id="280"/>
            <p14:sldId id="281"/>
            <p14:sldId id="282"/>
            <p14:sldId id="283"/>
            <p14:sldId id="284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88"/>
            <p14:sldId id="272"/>
            <p14:sldId id="273"/>
            <p14:sldId id="274"/>
            <p14:sldId id="289"/>
            <p14:sldId id="290"/>
            <p14:sldId id="291"/>
            <p14:sldId id="292"/>
            <p14:sldId id="275"/>
            <p14:sldId id="276"/>
            <p14:sldId id="277"/>
            <p14:sldId id="278"/>
            <p14:sldId id="29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0AD"/>
    <a:srgbClr val="CFD884"/>
    <a:srgbClr val="008288"/>
    <a:srgbClr val="EFDBAC"/>
    <a:srgbClr val="1B6952"/>
    <a:srgbClr val="46A37C"/>
    <a:srgbClr val="F0EACD"/>
    <a:srgbClr val="F4D271"/>
    <a:srgbClr val="CED7F9"/>
    <a:srgbClr val="F7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6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0</c:v>
                </c:pt>
                <c:pt idx="3">
                  <c:v>19</c:v>
                </c:pt>
                <c:pt idx="4">
                  <c:v>32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1-4643-864E-48757D3F4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1214383"/>
        <c:axId val="261209615"/>
      </c:barChart>
      <c:catAx>
        <c:axId val="261214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1209615"/>
        <c:crosses val="autoZero"/>
        <c:auto val="1"/>
        <c:lblAlgn val="ctr"/>
        <c:lblOffset val="100"/>
        <c:noMultiLvlLbl val="0"/>
      </c:catAx>
      <c:valAx>
        <c:axId val="261209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1214383"/>
        <c:crosses val="autoZero"/>
        <c:crossBetween val="between"/>
      </c:valAx>
      <c:spPr>
        <a:solidFill>
          <a:srgbClr val="008288"/>
        </a:solidFill>
        <a:ln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r-TR" sz="4400" b="0" strike="noStrike" spc="-1">
                <a:latin typeface="Arial"/>
              </a:rPr>
              <a:t>Slaytı taşımak için tıklayın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tr-TR" sz="2000" b="0" strike="noStrike" spc="-1">
                <a:latin typeface="Arial"/>
              </a:rPr>
              <a:t>Notların biçimini düzenlemek için tıklayın</a:t>
            </a:r>
          </a:p>
        </p:txBody>
      </p:sp>
      <p:sp>
        <p:nvSpPr>
          <p:cNvPr id="1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tr-TR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tr-T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tr-T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7938E01-56A3-4494-AC09-F3E1804FCC12}" type="slidenum">
              <a:rPr lang="tr-TR" sz="1400" b="0" strike="noStrike" spc="-1">
                <a:latin typeface="Times New Roman"/>
              </a:rPr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7938E01-56A3-4494-AC09-F3E1804FCC12}" type="slidenum">
              <a:rPr lang="tr-TR" sz="1400" b="0" strike="noStrike" spc="-1" smtClean="0">
                <a:latin typeface="Times New Roman"/>
              </a:rPr>
              <a:t>2</a:t>
            </a:fld>
            <a:endParaRPr lang="tr-T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387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7938E01-56A3-4494-AC09-F3E1804FCC12}" type="slidenum">
              <a:rPr lang="tr-TR" sz="1400" b="0" strike="noStrike" spc="-1" smtClean="0">
                <a:latin typeface="Times New Roman"/>
              </a:rPr>
              <a:t>4</a:t>
            </a:fld>
            <a:endParaRPr lang="tr-T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10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7938E01-56A3-4494-AC09-F3E1804FCC12}" type="slidenum">
              <a:rPr lang="tr-TR" sz="1400" b="0" strike="noStrike" spc="-1" smtClean="0">
                <a:latin typeface="Times New Roman"/>
              </a:rPr>
              <a:t>6</a:t>
            </a:fld>
            <a:endParaRPr lang="tr-T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31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7938E01-56A3-4494-AC09-F3E1804FCC12}" type="slidenum">
              <a:rPr lang="tr-TR" sz="1400" b="0" strike="noStrike" spc="-1" smtClean="0">
                <a:latin typeface="Times New Roman"/>
              </a:rPr>
              <a:t>8</a:t>
            </a:fld>
            <a:endParaRPr lang="tr-T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70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tr-TR" sz="200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5B1DC5-314A-4ADD-94D4-92934246BBA9}" type="slidenum">
              <a:rPr lang="tr-TR" sz="12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tr-T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7938E01-56A3-4494-AC09-F3E1804FCC12}" type="slidenum">
              <a:rPr lang="tr-TR" sz="1400" b="0" strike="noStrike" spc="-1" smtClean="0">
                <a:latin typeface="Times New Roman"/>
              </a:rPr>
              <a:t>28</a:t>
            </a:fld>
            <a:endParaRPr lang="tr-T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15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409" y="2386744"/>
            <a:ext cx="8992771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545" y="4352544"/>
            <a:ext cx="6802498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0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6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409" y="2386744"/>
            <a:ext cx="8992771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545" y="4352465"/>
            <a:ext cx="6802498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90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2119" y="2638044"/>
            <a:ext cx="427232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141" y="2638044"/>
            <a:ext cx="4270803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84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42" y="2313434"/>
            <a:ext cx="427080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642" y="3143250"/>
            <a:ext cx="4270804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142" y="3143250"/>
            <a:ext cx="4254038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9142" y="2313434"/>
            <a:ext cx="427080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46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5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27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79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777" y="2243829"/>
            <a:ext cx="4487240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958" y="804672"/>
            <a:ext cx="4816467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713" y="3549918"/>
            <a:ext cx="3795254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777" y="6236208"/>
            <a:ext cx="5125465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10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60967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629" y="2243828"/>
            <a:ext cx="4495583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793" y="0"/>
            <a:ext cx="6102892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713" y="3549919"/>
            <a:ext cx="3795254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777" y="6236208"/>
            <a:ext cx="5125465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3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52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4239" y="937260"/>
            <a:ext cx="1298777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427" y="937260"/>
            <a:ext cx="6199296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2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r-TR" sz="44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32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8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r-TR" sz="18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838080" y="1924560"/>
            <a:ext cx="2527920" cy="42512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İkinci Anahat Düzeyi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Üçüncü Anahat Düzeyi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Dördüncü Anahat Düzeyi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Beşinci Anahat Düzeyi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Altıncı Anahat Düzeyi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Yedinci Anahat Düzeyi</a:t>
            </a:r>
          </a:p>
        </p:txBody>
      </p:sp>
      <p:sp>
        <p:nvSpPr>
          <p:cNvPr id="99" name="PlaceHolder 10"/>
          <p:cNvSpPr>
            <a:spLocks noGrp="1"/>
          </p:cNvSpPr>
          <p:nvPr>
            <p:ph type="body"/>
          </p:nvPr>
        </p:nvSpPr>
        <p:spPr>
          <a:xfrm>
            <a:off x="3493080" y="1924560"/>
            <a:ext cx="2527920" cy="42512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İkinci Anahat Düzeyi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Üçüncü Anahat Düzeyi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Dördüncü Anahat Düzeyi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Beşinci Anahat Düzeyi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Altıncı Anahat Düzeyi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r-TR" sz="44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144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32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427" y="964692"/>
            <a:ext cx="773073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427" y="2638045"/>
            <a:ext cx="773073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2448" y="6238816"/>
            <a:ext cx="2754105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409" y="6236208"/>
            <a:ext cx="590195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323" y="6217920"/>
            <a:ext cx="365808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vlana.sdu.edu.tr/tr/protokoller/protokol-yapilan-ulkeler-10335s.html" TargetMode="External"/><Relationship Id="rId2" Type="http://schemas.openxmlformats.org/officeDocument/2006/relationships/hyperlink" Target="https://uluslararasi.sdu.edu.tr/tr/kurumsal/ikili-isbirligi-anlasmalari-13883s.html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ua.gov.t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0"/>
            <a:ext cx="1219212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0" y="720"/>
            <a:ext cx="12192120" cy="6856200"/>
          </a:xfrm>
          <a:prstGeom prst="rect">
            <a:avLst/>
          </a:prstGeom>
          <a:solidFill>
            <a:srgbClr val="8FC0A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4489920" y="449640"/>
            <a:ext cx="6935400" cy="39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tr-TR" sz="6100" b="1" i="1" strike="noStrike" cap="all" spc="-1" dirty="0">
                <a:solidFill>
                  <a:srgbClr val="1C2732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KA171 PROJELERİ BİLGİLENDİRME TOPLANTISI</a:t>
            </a:r>
            <a:endParaRPr lang="tr-TR" sz="6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4489920" y="4996800"/>
            <a:ext cx="61574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tr-TR" sz="1800" b="1" strike="noStrike" cap="all" spc="293" dirty="0">
                <a:solidFill>
                  <a:srgbClr val="1C2732"/>
                </a:solidFill>
                <a:latin typeface="Univers Condensed Light"/>
                <a:ea typeface="DejaVu Sans"/>
              </a:rPr>
              <a:t>Süleyman Demirel Üniversitesi</a:t>
            </a:r>
            <a:endParaRPr lang="tr-TR" sz="18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tr-TR" sz="1800" b="1" strike="noStrike" cap="all" spc="293" dirty="0" err="1">
                <a:solidFill>
                  <a:srgbClr val="1C2732"/>
                </a:solidFill>
                <a:latin typeface="Univers Condensed Light"/>
                <a:ea typeface="DejaVu Sans"/>
              </a:rPr>
              <a:t>Erasmus</a:t>
            </a:r>
            <a:r>
              <a:rPr lang="tr-TR" sz="1800" b="1" strike="noStrike" cap="all" spc="293" dirty="0">
                <a:solidFill>
                  <a:srgbClr val="1C2732"/>
                </a:solidFill>
                <a:latin typeface="Univers Condensed Light"/>
                <a:ea typeface="DejaVu Sans"/>
              </a:rPr>
              <a:t> Kurum Koordinatörlüğü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tr-TR" b="1" cap="all" spc="293" dirty="0">
                <a:solidFill>
                  <a:srgbClr val="1C2732"/>
                </a:solidFill>
                <a:latin typeface="Univers Condensed Light"/>
              </a:rPr>
              <a:t>07.10.2024</a:t>
            </a:r>
            <a:endParaRPr lang="tr-TR" sz="1800" b="0" strike="noStrike" spc="-1" dirty="0">
              <a:latin typeface="Arial"/>
            </a:endParaRPr>
          </a:p>
        </p:txBody>
      </p:sp>
      <p:sp>
        <p:nvSpPr>
          <p:cNvPr id="191" name="Line 5"/>
          <p:cNvSpPr/>
          <p:nvPr/>
        </p:nvSpPr>
        <p:spPr>
          <a:xfrm flipH="1">
            <a:off x="3418560" y="0"/>
            <a:ext cx="815760" cy="6857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Line 6"/>
          <p:cNvSpPr/>
          <p:nvPr/>
        </p:nvSpPr>
        <p:spPr>
          <a:xfrm>
            <a:off x="0" y="5468040"/>
            <a:ext cx="6096600" cy="13896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Resim 2" descr="ekran görüntüsü, el, kişi, şahıs içeren bir resim&#10;&#10;Açıklama otomatik olarak oluşturuldu">
            <a:extLst>
              <a:ext uri="{FF2B5EF4-FFF2-40B4-BE49-F238E27FC236}">
                <a16:creationId xmlns:a16="http://schemas.microsoft.com/office/drawing/2014/main" id="{85C4D3DD-DB2C-C568-8A68-BC0B69B7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449640"/>
            <a:ext cx="4361792" cy="60772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EB98F1-1C0F-F0C4-F98B-F25156C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2024 KA171 PROJELERİ (BÜTÇELİ)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39DE8E-08BA-0F3B-7DC1-EE57792F39B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F1989D5-26FA-BCED-76C8-61AFC135E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90146"/>
              </p:ext>
            </p:extLst>
          </p:nvPr>
        </p:nvGraphicFramePr>
        <p:xfrm>
          <a:off x="966651" y="1276200"/>
          <a:ext cx="10202094" cy="508278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39518">
                  <a:extLst>
                    <a:ext uri="{9D8B030D-6E8A-4147-A177-3AD203B41FA5}">
                      <a16:colId xmlns:a16="http://schemas.microsoft.com/office/drawing/2014/main" val="1783789062"/>
                    </a:ext>
                  </a:extLst>
                </a:gridCol>
                <a:gridCol w="768997">
                  <a:extLst>
                    <a:ext uri="{9D8B030D-6E8A-4147-A177-3AD203B41FA5}">
                      <a16:colId xmlns:a16="http://schemas.microsoft.com/office/drawing/2014/main" val="189159678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891639986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92551361"/>
                    </a:ext>
                  </a:extLst>
                </a:gridCol>
                <a:gridCol w="3043648">
                  <a:extLst>
                    <a:ext uri="{9D8B030D-6E8A-4147-A177-3AD203B41FA5}">
                      <a16:colId xmlns:a16="http://schemas.microsoft.com/office/drawing/2014/main" val="4266057535"/>
                    </a:ext>
                  </a:extLst>
                </a:gridCol>
              </a:tblGrid>
              <a:tr h="115834"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Bölge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Sıra No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Ülke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Üniversite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Bölüm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2061340690"/>
                  </a:ext>
                </a:extLst>
              </a:tr>
              <a:tr h="214365">
                <a:tc rowSpan="2">
                  <a:txBody>
                    <a:bodyPr/>
                    <a:lstStyle/>
                    <a:p>
                      <a:r>
                        <a:rPr lang="tr-TR" sz="1000" kern="100" dirty="0">
                          <a:effectLst/>
                        </a:rPr>
                        <a:t>Bölge 1- Batı Balkanlar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rowSpan="2"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Arnavutluk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tr-TR" sz="1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Tirana</a:t>
                      </a: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Arkeoloji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1873291735"/>
                  </a:ext>
                </a:extLst>
              </a:tr>
              <a:tr h="3215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2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 dirty="0" err="1">
                          <a:effectLst/>
                        </a:rPr>
                        <a:t>Ismail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Qemali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University</a:t>
                      </a:r>
                      <a:r>
                        <a:rPr lang="tr-TR" sz="1000" kern="100" dirty="0">
                          <a:effectLst/>
                        </a:rPr>
                        <a:t> of </a:t>
                      </a:r>
                      <a:r>
                        <a:rPr lang="tr-TR" sz="1000" kern="100" dirty="0" err="1">
                          <a:effectLst/>
                        </a:rPr>
                        <a:t>Vlora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Finans ve Bankacılık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1788502861"/>
                  </a:ext>
                </a:extLst>
              </a:tr>
              <a:tr h="321547">
                <a:tc rowSpan="4">
                  <a:txBody>
                    <a:bodyPr/>
                    <a:lstStyle/>
                    <a:p>
                      <a:r>
                        <a:rPr lang="tr-TR" sz="1000" kern="100" dirty="0">
                          <a:effectLst/>
                        </a:rPr>
                        <a:t>Bölge 2- Doğu Ortaklığı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3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Azerbaycan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 dirty="0" err="1">
                          <a:effectLst/>
                        </a:rPr>
                        <a:t>Azerbaijan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Satte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University</a:t>
                      </a:r>
                      <a:r>
                        <a:rPr lang="tr-TR" sz="1000" kern="100" dirty="0">
                          <a:effectLst/>
                        </a:rPr>
                        <a:t> of </a:t>
                      </a:r>
                      <a:r>
                        <a:rPr lang="tr-TR" sz="1000" kern="100" dirty="0" err="1">
                          <a:effectLst/>
                        </a:rPr>
                        <a:t>Economics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İşletme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1703735715"/>
                  </a:ext>
                </a:extLst>
              </a:tr>
              <a:tr h="3215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Gürcistan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 dirty="0" err="1">
                          <a:effectLst/>
                        </a:rPr>
                        <a:t>Telavi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Iakob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Gogebashvili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State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University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İşletme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3072116514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Gürcistan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 dirty="0">
                          <a:effectLst/>
                        </a:rPr>
                        <a:t>Georgia </a:t>
                      </a:r>
                      <a:r>
                        <a:rPr lang="tr-TR" sz="1000" kern="100" dirty="0" err="1">
                          <a:effectLst/>
                        </a:rPr>
                        <a:t>University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İnsan Kaynakları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4144891178"/>
                  </a:ext>
                </a:extLst>
              </a:tr>
              <a:tr h="4287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Ukrayna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Zhytomyr Polytechnic State University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Spor Bilimleri, Maden Mühendisliği, İktisat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46885166"/>
                  </a:ext>
                </a:extLst>
              </a:tr>
              <a:tr h="214365">
                <a:tc rowSpan="3"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Bölge 3- Güney Akdeniz Ülkeleri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Cezayir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 dirty="0" err="1">
                          <a:effectLst/>
                        </a:rPr>
                        <a:t>University</a:t>
                      </a:r>
                      <a:r>
                        <a:rPr lang="tr-TR" sz="1000" kern="100" dirty="0">
                          <a:effectLst/>
                        </a:rPr>
                        <a:t> of </a:t>
                      </a:r>
                      <a:r>
                        <a:rPr lang="tr-TR" sz="1000" kern="100" dirty="0" err="1">
                          <a:effectLst/>
                        </a:rPr>
                        <a:t>Tiaret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İnşaat Mühendisliği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837284462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0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Tunus</a:t>
                      </a: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0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Carthage</a:t>
                      </a:r>
                      <a:r>
                        <a:rPr lang="tr-TR" sz="1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tr-TR" sz="1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Siyaset Bilimi ve Kamu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2055668170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9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0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tr-TR" sz="1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0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Tunis</a:t>
                      </a:r>
                      <a:r>
                        <a:rPr lang="tr-TR" sz="1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tr-TR" sz="10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Manar</a:t>
                      </a:r>
                      <a:endParaRPr lang="tr-TR" sz="1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Arapça Öğretmenliği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3937735281"/>
                  </a:ext>
                </a:extLst>
              </a:tr>
              <a:tr h="214365"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Bölge 4- Rusya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10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Rusya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Penza State University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İnsan Kaynakları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3670943763"/>
                  </a:ext>
                </a:extLst>
              </a:tr>
              <a:tr h="321547"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Bölge 5- Asya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Bangladeş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International Daffodil University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Spor Bilimleri, İşletme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2308906705"/>
                  </a:ext>
                </a:extLst>
              </a:tr>
              <a:tr h="214365">
                <a:tc rowSpan="8"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Bölge 6- Sahra-Altı Afrika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12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Etiyopya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 dirty="0" err="1">
                          <a:effectLst/>
                        </a:rPr>
                        <a:t>Haramaya</a:t>
                      </a:r>
                      <a:r>
                        <a:rPr lang="tr-TR" sz="1000" kern="100" dirty="0">
                          <a:effectLst/>
                        </a:rPr>
                        <a:t> </a:t>
                      </a:r>
                      <a:r>
                        <a:rPr lang="tr-TR" sz="1000" kern="100" dirty="0" err="1">
                          <a:effectLst/>
                        </a:rPr>
                        <a:t>University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Siyaset Bilimi ve Kamu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842069252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13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Gana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University of Ghana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İnsan Kaynakları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3328463970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rowSpan="3"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Güney Afrika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Güney Afrika Üniversitesi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Siyaset Bilimi ve Kamu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4180684281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University of Pretoria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İnsan Kaynakları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1705639306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University of South Africa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İnsan Kaynakları Yönetimi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2073853846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Kenya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Kenyatta University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İşletme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986765078"/>
                  </a:ext>
                </a:extLst>
              </a:tr>
              <a:tr h="4287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Somali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Red Sea University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Temel Tıp Bilimleri, Fizyoloji Ana Bilim Dalı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4294211206"/>
                  </a:ext>
                </a:extLst>
              </a:tr>
              <a:tr h="2143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19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Tanzanya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>
                          <a:effectLst/>
                        </a:rPr>
                        <a:t>Zanzibar University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tc>
                  <a:txBody>
                    <a:bodyPr/>
                    <a:lstStyle/>
                    <a:p>
                      <a:r>
                        <a:rPr lang="tr-TR" sz="1000" kern="100" dirty="0">
                          <a:effectLst/>
                        </a:rPr>
                        <a:t>Finans ve Bankacılık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29" marR="31729" marT="0" marB="0"/>
                </a:tc>
                <a:extLst>
                  <a:ext uri="{0D108BD9-81ED-4DB2-BD59-A6C34878D82A}">
                    <a16:rowId xmlns:a16="http://schemas.microsoft.com/office/drawing/2014/main" val="215754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1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5FFCE-B2C4-B7B9-968E-4FFDC486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2024 KA171 PROJELERİ (BÜTÇESİZ)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E382EF8-5B44-3584-266B-3672CA7D1CD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20573AB-B121-993C-3BB0-65D0B53B3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99487"/>
              </p:ext>
            </p:extLst>
          </p:nvPr>
        </p:nvGraphicFramePr>
        <p:xfrm>
          <a:off x="822960" y="1581627"/>
          <a:ext cx="10760043" cy="39786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51059">
                  <a:extLst>
                    <a:ext uri="{9D8B030D-6E8A-4147-A177-3AD203B41FA5}">
                      <a16:colId xmlns:a16="http://schemas.microsoft.com/office/drawing/2014/main" val="1242761840"/>
                    </a:ext>
                  </a:extLst>
                </a:gridCol>
                <a:gridCol w="892587">
                  <a:extLst>
                    <a:ext uri="{9D8B030D-6E8A-4147-A177-3AD203B41FA5}">
                      <a16:colId xmlns:a16="http://schemas.microsoft.com/office/drawing/2014/main" val="1424189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7955006"/>
                    </a:ext>
                  </a:extLst>
                </a:gridCol>
                <a:gridCol w="3174274">
                  <a:extLst>
                    <a:ext uri="{9D8B030D-6E8A-4147-A177-3AD203B41FA5}">
                      <a16:colId xmlns:a16="http://schemas.microsoft.com/office/drawing/2014/main" val="3999275143"/>
                    </a:ext>
                  </a:extLst>
                </a:gridCol>
                <a:gridCol w="3170523">
                  <a:extLst>
                    <a:ext uri="{9D8B030D-6E8A-4147-A177-3AD203B41FA5}">
                      <a16:colId xmlns:a16="http://schemas.microsoft.com/office/drawing/2014/main" val="3703639244"/>
                    </a:ext>
                  </a:extLst>
                </a:gridCol>
              </a:tblGrid>
              <a:tr h="165695"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Bölge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Sıra No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Ülke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Üniversite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Bölüm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3402236030"/>
                  </a:ext>
                </a:extLst>
              </a:tr>
              <a:tr h="331391">
                <a:tc rowSpan="2"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Bölge 3- Güney Akdeniz Ülkeleri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1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Ürdün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The University Of Jordan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Arapça Öğretmenliği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2534487489"/>
                  </a:ext>
                </a:extLst>
              </a:tr>
              <a:tr h="331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2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Fas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 err="1">
                          <a:effectLst/>
                        </a:rPr>
                        <a:t>Ibn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Zohr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University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>
                          <a:effectLst/>
                        </a:rPr>
                        <a:t>Eğitim Bilimleri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2419717332"/>
                  </a:ext>
                </a:extLst>
              </a:tr>
              <a:tr h="331391">
                <a:tc rowSpan="2"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Bölge 5- Asya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3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 rowSpan="2"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Endonezya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kern="100" dirty="0" err="1">
                          <a:effectLst/>
                        </a:rPr>
                        <a:t>Airlangga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University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>
                          <a:effectLst/>
                        </a:rPr>
                        <a:t>Maliye, İşletme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4112173834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4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00" dirty="0" err="1">
                          <a:effectLst/>
                        </a:rPr>
                        <a:t>Sepuluh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Nopember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Institute</a:t>
                      </a:r>
                      <a:r>
                        <a:rPr lang="tr-TR" sz="1100" kern="100" dirty="0">
                          <a:effectLst/>
                        </a:rPr>
                        <a:t> of </a:t>
                      </a:r>
                      <a:r>
                        <a:rPr lang="tr-TR" sz="1100" kern="100" dirty="0" err="1">
                          <a:effectLst/>
                        </a:rPr>
                        <a:t>Technology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İktisat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3251022051"/>
                  </a:ext>
                </a:extLst>
              </a:tr>
              <a:tr h="497086"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Bölge 6- Orta Asya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5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>
                          <a:effectLst/>
                        </a:rPr>
                        <a:t>Kırgızistan 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 err="1">
                          <a:effectLst/>
                        </a:rPr>
                        <a:t>Kyrgyz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Turkish</a:t>
                      </a:r>
                      <a:r>
                        <a:rPr lang="tr-TR" sz="1100" kern="100" dirty="0">
                          <a:effectLst/>
                        </a:rPr>
                        <a:t> Manas </a:t>
                      </a:r>
                      <a:r>
                        <a:rPr lang="tr-TR" sz="1100" kern="100" dirty="0" err="1">
                          <a:effectLst/>
                        </a:rPr>
                        <a:t>University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Gıda Mühendisliği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3345941118"/>
                  </a:ext>
                </a:extLst>
              </a:tr>
              <a:tr h="828476"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Bölge 7- Orta Doğu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6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İran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Tehran University of Medical Sciences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Temel Tıp Bilimleri Bölümü Tıp Tarihi ve Etik Ana Bilim Dalı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4165660106"/>
                  </a:ext>
                </a:extLst>
              </a:tr>
              <a:tr h="497086">
                <a:tc rowSpan="2"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Bölge 10- Latin Amerika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7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Arjantin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 err="1">
                          <a:effectLst/>
                        </a:rPr>
                        <a:t>Pontificia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Universidad</a:t>
                      </a:r>
                      <a:r>
                        <a:rPr lang="tr-TR" sz="1100" kern="100" dirty="0">
                          <a:effectLst/>
                        </a:rPr>
                        <a:t> </a:t>
                      </a:r>
                      <a:r>
                        <a:rPr lang="tr-TR" sz="1100" kern="100" dirty="0" err="1">
                          <a:effectLst/>
                        </a:rPr>
                        <a:t>Catolica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Zorunlu Yabancı Dil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3318864993"/>
                  </a:ext>
                </a:extLst>
              </a:tr>
              <a:tr h="331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8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>
                          <a:effectLst/>
                        </a:rPr>
                        <a:t>Şili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 err="1">
                          <a:effectLst/>
                        </a:rPr>
                        <a:t>Universidad</a:t>
                      </a:r>
                      <a:r>
                        <a:rPr lang="tr-TR" sz="1100" kern="100" dirty="0">
                          <a:effectLst/>
                        </a:rPr>
                        <a:t> de </a:t>
                      </a:r>
                      <a:r>
                        <a:rPr lang="tr-TR" sz="1100" kern="100" dirty="0" err="1">
                          <a:effectLst/>
                        </a:rPr>
                        <a:t>Chile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tc>
                  <a:txBody>
                    <a:bodyPr/>
                    <a:lstStyle/>
                    <a:p>
                      <a:r>
                        <a:rPr lang="tr-TR" sz="1100" kern="100" dirty="0">
                          <a:effectLst/>
                        </a:rPr>
                        <a:t>Tarih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36" marR="62136" marT="0" marB="0"/>
                </a:tc>
                <a:extLst>
                  <a:ext uri="{0D108BD9-81ED-4DB2-BD59-A6C34878D82A}">
                    <a16:rowId xmlns:a16="http://schemas.microsoft.com/office/drawing/2014/main" val="5551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5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143000" y="533520"/>
            <a:ext cx="9905760" cy="6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3500" lnSpcReduction="20000"/>
          </a:bodyPr>
          <a:lstStyle/>
          <a:p>
            <a:pPr>
              <a:lnSpc>
                <a:spcPct val="90000"/>
              </a:lnSpc>
            </a:pPr>
            <a:r>
              <a:rPr lang="tr-TR" sz="4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Programla ilişkisi olmayan üçüncü ülkeler</a:t>
            </a:r>
            <a:endParaRPr lang="tr-TR" sz="4400" b="1" strike="noStrike" spc="-1" dirty="0">
              <a:latin typeface="+mj-lt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143000" y="2009520"/>
            <a:ext cx="9905760" cy="40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1800" b="0" strike="noStrike" spc="-1">
              <a:latin typeface="Arial"/>
            </a:endParaRPr>
          </a:p>
        </p:txBody>
      </p:sp>
      <p:graphicFrame>
        <p:nvGraphicFramePr>
          <p:cNvPr id="208" name="Table 3"/>
          <p:cNvGraphicFramePr/>
          <p:nvPr>
            <p:extLst>
              <p:ext uri="{D42A27DB-BD31-4B8C-83A1-F6EECF244321}">
                <p14:modId xmlns:p14="http://schemas.microsoft.com/office/powerpoint/2010/main" val="278907603"/>
              </p:ext>
            </p:extLst>
          </p:nvPr>
        </p:nvGraphicFramePr>
        <p:xfrm>
          <a:off x="830160" y="1387440"/>
          <a:ext cx="10218960" cy="51994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solidFill>
                            <a:srgbClr val="FFFFFF"/>
                          </a:solidFill>
                        </a:rPr>
                        <a:t>Bölge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solidFill>
                            <a:srgbClr val="FFFFFF"/>
                          </a:solidFill>
                        </a:rPr>
                        <a:t>Bölge Adı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solidFill>
                            <a:srgbClr val="FFFFFF"/>
                          </a:solidFill>
                        </a:rPr>
                        <a:t>Ülkeler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1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Batı Balkanlar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Arnavutluk, Bosna-Hersek, Kosova, Karadağ</a:t>
                      </a:r>
                      <a:endParaRPr lang="tr-TR" sz="18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2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Doğu Ortaklığı</a:t>
                      </a:r>
                      <a:endParaRPr lang="tr-TR" sz="18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Ermenistan, Azerbaycan, Belarus, Gürcistan, Moldova, Ukrayna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3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Güney Akdeniz Ülkeleri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Cezayir, Mısır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İsrail,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Ürdün, Lübnan, Libya, Fas, Filistin, Suriye, Tunus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4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Rusya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Rusya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5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Asya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Bangladeş, Butan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Brunei,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Kamboçya, Çin, Kuzey Kore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Hong Kong,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Hindistan, Endonezya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Japonya, Güney Kore,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Laos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Makao,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Malezya, Maldivler, Moğolistan, Myanmar, Nepal, Pakistan, Filipinler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Singapur,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Sri Lanka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Tayvan,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Tayland, Vietnam 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6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Orta Asya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Afganistan, Kazakistan, Kırgızistan, Tacikistan, Türmenistan, Özbekistan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7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Orta Doğu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Bahreyn, </a:t>
                      </a: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İran, Irak</a:t>
                      </a: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, Kuveyt, Umman, Katar, Suudi Arabistan, Birleşik Arap Emirlikleri, </a:t>
                      </a: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Yemen</a:t>
                      </a: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tr-TR" sz="18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76000" y="101520"/>
            <a:ext cx="1180836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Programla ilişkisi olmayan üçüncü ülkeler</a:t>
            </a:r>
            <a:endParaRPr lang="tr-TR" sz="2400" b="1" strike="noStrike" spc="-1" dirty="0">
              <a:latin typeface="+mj-lt"/>
            </a:endParaRPr>
          </a:p>
        </p:txBody>
      </p:sp>
      <p:graphicFrame>
        <p:nvGraphicFramePr>
          <p:cNvPr id="210" name="Table 2"/>
          <p:cNvGraphicFramePr/>
          <p:nvPr>
            <p:extLst>
              <p:ext uri="{D42A27DB-BD31-4B8C-83A1-F6EECF244321}">
                <p14:modId xmlns:p14="http://schemas.microsoft.com/office/powerpoint/2010/main" val="3762009331"/>
              </p:ext>
            </p:extLst>
          </p:nvPr>
        </p:nvGraphicFramePr>
        <p:xfrm>
          <a:off x="326571" y="675720"/>
          <a:ext cx="11560629" cy="60767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3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7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solidFill>
                            <a:srgbClr val="FFFFFF"/>
                          </a:solidFill>
                        </a:rPr>
                        <a:t>Bölge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solidFill>
                            <a:srgbClr val="FFFFFF"/>
                          </a:solidFill>
                        </a:rPr>
                        <a:t>Bölge Adı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solidFill>
                            <a:srgbClr val="FFFFFF"/>
                          </a:solidFill>
                        </a:rPr>
                        <a:t>Ülkeler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8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Pasifik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Avustralya, Cook Adaları,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Fiji, Kribati, Marshall Adaları, Mikronezya, Nauru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,Yeni Zelanda, Niue, Palau,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Papua Yeni Gine, Samoa, Solomon Adaları, Doğu Timor, Tonga, Tuvalu, Vanuatu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9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Sahraaltı Afrika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Angola, Benin, Botsvana, Burkina Faso, Burundi, Kamerun, </a:t>
                      </a:r>
                      <a:r>
                        <a:rPr lang="tr-TR" sz="1800" b="0" strike="noStrike" spc="-1" dirty="0" err="1">
                          <a:solidFill>
                            <a:srgbClr val="FF0000"/>
                          </a:solidFill>
                        </a:rPr>
                        <a:t>Kabo</a:t>
                      </a: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 Verde, Orta Afrika Cumhuriyeti, Çad, Komorlar, Kongo Demokratik Cumhuriyeti, Fildişi Sahili, Cibuti, Ekvator </a:t>
                      </a:r>
                      <a:r>
                        <a:rPr lang="tr-TR" sz="1800" b="0" strike="noStrike" spc="-1" dirty="0" err="1">
                          <a:solidFill>
                            <a:srgbClr val="FF0000"/>
                          </a:solidFill>
                        </a:rPr>
                        <a:t>Ginesi</a:t>
                      </a: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, Eritre, </a:t>
                      </a:r>
                      <a:r>
                        <a:rPr lang="tr-TR" sz="1800" b="0" strike="noStrike" spc="-1" dirty="0" err="1">
                          <a:solidFill>
                            <a:srgbClr val="FF0000"/>
                          </a:solidFill>
                        </a:rPr>
                        <a:t>Esvatini</a:t>
                      </a: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, Etiyopya, Gabon, Gambiya, Gana, Gine, Gine-Bissau, Kenya, Lesoto, Liberya, Madagaskar, Malavi, Mali, Moritanya, Moritus, Mozambik, Namibya, Nijer, Nijerya, Ruanda, Sao Tome ve Principe, Senegal</a:t>
                      </a: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, Seyşeller, </a:t>
                      </a:r>
                      <a:r>
                        <a:rPr lang="tr-TR" sz="1800" b="0" strike="noStrike" spc="-1" dirty="0">
                          <a:solidFill>
                            <a:srgbClr val="FF0000"/>
                          </a:solidFill>
                        </a:rPr>
                        <a:t>Sierra Leone, Somali, Güney Afrika, Güney Sudan, Sudan, Tanzanya, Togo, Uganda, Zambiya, Zimbabve </a:t>
                      </a:r>
                      <a:endParaRPr lang="tr-TR" sz="18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10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Latin Amerika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Arjantin, Bolivya, Brezilya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, Şili,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Kolombiya, Kosta Rika, Ekvator, El Salvador, Guatemala, Honduras, Meksika, Nikaragua, Panama, Paraguay, Peru, Uruguay, Venezuela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11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Karayipler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Antigua Barbuda, Bahamalar, Barbados,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Belize, Küba, Dominika, Dominik Cumhuriyeti, Grenada, Guyana, Haiti, Jamaika,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 Saint Kitts ve Nevis, </a:t>
                      </a:r>
                      <a:r>
                        <a:rPr lang="tr-TR" sz="1800" b="0" strike="noStrike" spc="-1">
                          <a:solidFill>
                            <a:srgbClr val="FF0000"/>
                          </a:solidFill>
                        </a:rPr>
                        <a:t>Saint Lucia, Saint Vincent ve Grenadinler, Surinam,</a:t>
                      </a: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 Trinidad ve Tobago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Bölge 12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solidFill>
                            <a:srgbClr val="000000"/>
                          </a:solidFill>
                        </a:rPr>
                        <a:t>ABD ve Kanada</a:t>
                      </a:r>
                      <a:endParaRPr lang="tr-TR" sz="18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solidFill>
                            <a:srgbClr val="000000"/>
                          </a:solidFill>
                        </a:rPr>
                        <a:t>Amerika Birleşik Devletleri, Kanada</a:t>
                      </a:r>
                      <a:endParaRPr lang="tr-TR" sz="18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tr-TR" sz="4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Kırmızı ile işaretlenmiş ülkelere,</a:t>
            </a:r>
            <a:endParaRPr lang="tr-TR" sz="4400" b="1" strike="noStrike" spc="-1" dirty="0">
              <a:latin typeface="+mj-lt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838080" y="2718486"/>
            <a:ext cx="5180760" cy="3457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Giden Yönlü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hibeli olarak sadece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personel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ve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doktora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düzeyinde öğrenci gidebilir.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</a:pP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Gelen yönlü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öğrenci/personel için öğrenim kademesi 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kısıtı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bulunmamaktadır.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</a:t>
            </a:r>
            <a:endParaRPr lang="tr-TR" sz="2400" b="0" strike="noStrike" spc="-1" dirty="0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617256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Resim 4" descr="harita, metin içeren bir resim&#10;&#10;Açıklama otomatik olarak oluşturuldu">
            <a:extLst>
              <a:ext uri="{FF2B5EF4-FFF2-40B4-BE49-F238E27FC236}">
                <a16:creationId xmlns:a16="http://schemas.microsoft.com/office/drawing/2014/main" id="{F1607AC3-B7E9-D470-07FF-0459C1EA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39" y="1591619"/>
            <a:ext cx="5917787" cy="44606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tr-TR" sz="4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Ka171 projesi hareketlilikleri (gelen ve giden yönlü)</a:t>
            </a:r>
            <a:endParaRPr lang="tr-TR" sz="4400" b="1" strike="noStrike" spc="-1" dirty="0">
              <a:latin typeface="+mj-lt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38080" y="2533134"/>
            <a:ext cx="5180760" cy="3642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Personel Hareketliliği</a:t>
            </a:r>
            <a:endParaRPr lang="tr-TR" sz="2400" b="1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Personel Ders Verme Hareketliliği (Prof. Dr., Doç. Dr., Dr. 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Öğr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. Üyesi, 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Öğr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. Gör. (Ders veren)</a:t>
            </a: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Personel Ders Alma Hareketliliği (Arş. Gör., 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Öğr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. Gör. İdari Personel)</a:t>
            </a:r>
            <a:endParaRPr lang="tr-TR" sz="2400" b="0" strike="noStrike" spc="-1" dirty="0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172560" y="2533134"/>
            <a:ext cx="5180760" cy="3642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Öğrenci Hareketliliği</a:t>
            </a:r>
            <a:endParaRPr lang="tr-TR" sz="2400" b="1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Öğrenim Hareketliliği</a:t>
            </a: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Staj Hareketliliği (öğrenci, yeni mezun)</a:t>
            </a:r>
            <a:endParaRPr lang="tr-T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tr-TR" sz="4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Sunulan Yeni İmkanlar</a:t>
            </a:r>
            <a:endParaRPr lang="tr-TR" sz="4400" b="1" strike="noStrike" spc="-1" dirty="0">
              <a:latin typeface="+mj-lt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Doktora Hareketliliği</a:t>
            </a:r>
            <a:endParaRPr lang="tr-TR" sz="2400" b="1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Doktora öğrencileri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kısa ve uzun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dönem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öğrenim/staj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hareketliliği gerçekleştirebilirler.</a:t>
            </a: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Doktoradan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yeni mezun olanlar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kısa ve uzun dönem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staj hareketliliği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gerçekleştirebilirler.</a:t>
            </a: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Kısa dönem faaliyette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5-30 gün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fiziksel hareketlilik yapılmalıdır.</a:t>
            </a: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Fiziksel hareketliliğe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sanal hareketlilik de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eklenebilir.</a:t>
            </a:r>
            <a:endParaRPr lang="tr-TR" sz="2400" b="0" strike="noStrike" spc="-1" dirty="0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506192" y="1924560"/>
            <a:ext cx="5180760" cy="43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Karma Hareketlilikler</a:t>
            </a:r>
            <a:endParaRPr lang="tr-TR" sz="2400" b="1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Uzun dönem hareketlilik yapamayacak dezavantajlı kişilerin kısa dönemli fiziksel hareketlilik+ sanal hareketlilik yapmasına olanak tanır.</a:t>
            </a: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5-30 gün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arası fiziksel hareketlilik yapılmalıdır. </a:t>
            </a:r>
            <a:endParaRPr lang="tr-T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617256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Picture 2"/>
          <p:cNvPicPr/>
          <p:nvPr/>
        </p:nvPicPr>
        <p:blipFill>
          <a:blip r:embed="rId2"/>
          <a:stretch/>
        </p:blipFill>
        <p:spPr>
          <a:xfrm>
            <a:off x="251640" y="188640"/>
            <a:ext cx="11604240" cy="64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617256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7" name="Picture 2"/>
          <p:cNvPicPr/>
          <p:nvPr/>
        </p:nvPicPr>
        <p:blipFill>
          <a:blip r:embed="rId3"/>
          <a:stretch/>
        </p:blipFill>
        <p:spPr>
          <a:xfrm>
            <a:off x="251640" y="188640"/>
            <a:ext cx="11793240" cy="655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143000" y="267529"/>
            <a:ext cx="9905760" cy="45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tr-TR" sz="2400" b="1" strike="noStrike" spc="-1" dirty="0">
                <a:solidFill>
                  <a:srgbClr val="000000"/>
                </a:solidFill>
                <a:latin typeface="Univers Condensed Light"/>
                <a:ea typeface="DejaVu Sans"/>
              </a:rPr>
              <a:t>SEYAHAT DESTEĞİ</a:t>
            </a:r>
            <a:endParaRPr lang="tr-TR" sz="2400" b="1" strike="noStrike" spc="-1" dirty="0">
              <a:latin typeface="Arial"/>
            </a:endParaRPr>
          </a:p>
        </p:txBody>
      </p:sp>
      <p:graphicFrame>
        <p:nvGraphicFramePr>
          <p:cNvPr id="229" name="Table 2"/>
          <p:cNvGraphicFramePr/>
          <p:nvPr>
            <p:extLst>
              <p:ext uri="{D42A27DB-BD31-4B8C-83A1-F6EECF244321}">
                <p14:modId xmlns:p14="http://schemas.microsoft.com/office/powerpoint/2010/main" val="765363490"/>
              </p:ext>
            </p:extLst>
          </p:nvPr>
        </p:nvGraphicFramePr>
        <p:xfrm>
          <a:off x="915674" y="1149792"/>
          <a:ext cx="5181120" cy="5394960"/>
        </p:xfrm>
        <a:graphic>
          <a:graphicData uri="http://schemas.openxmlformats.org/drawingml/2006/table">
            <a:tbl>
              <a:tblPr/>
              <a:tblGrid>
                <a:gridCol w="17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Seyahat Mesafesi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Standart Seyahat Hibe Tutarı (Euro)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Yeşil Seyahat Hibe Tutarı (Euro)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10-99 Km arası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28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56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100-499 Km arası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211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285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500-1999 Km arası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309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417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2000-2999 Km arası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395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535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3000-3999 Km arası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580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785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4000-7999 Km arası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1188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1188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8000 Km ve üzeri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1735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1735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Resim 4" descr="sanat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9AAD8978-EF6A-732D-2D58-701AEE15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43" y="123568"/>
            <a:ext cx="5367059" cy="6515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0"/>
            <a:ext cx="12192120" cy="6856920"/>
          </a:xfrm>
          <a:prstGeom prst="rect">
            <a:avLst/>
          </a:prstGeom>
          <a:solidFill>
            <a:srgbClr val="8F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345989" y="533520"/>
            <a:ext cx="6805051" cy="1682280"/>
          </a:xfrm>
          <a:prstGeom prst="rect">
            <a:avLst/>
          </a:prstGeom>
          <a:solidFill>
            <a:srgbClr val="F7FF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4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SUNU AKIŞI</a:t>
            </a:r>
            <a:endParaRPr lang="tr-TR" sz="4400" b="1" strike="noStrike" spc="-1" dirty="0">
              <a:latin typeface="+mj-lt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45989" y="2216880"/>
            <a:ext cx="5239265" cy="3816000"/>
          </a:xfrm>
          <a:prstGeom prst="rect">
            <a:avLst/>
          </a:prstGeom>
          <a:solidFill>
            <a:srgbClr val="F7FF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Erasmus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Programının Yapısı ve Uluslararası Kredi Hareketliliği (KA171) (ICM) Tanımı</a:t>
            </a:r>
            <a:endParaRPr lang="tr-TR" sz="24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Üniversitemizin KA171 Projeleri</a:t>
            </a:r>
            <a:endParaRPr lang="tr-TR" sz="24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KA171 Hareketlilikleri ile İlgili Genel Bilgiler</a:t>
            </a:r>
            <a:endParaRPr lang="tr-TR" sz="24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KA171 Proje Yazım Süreci</a:t>
            </a:r>
            <a:endParaRPr lang="tr-TR" sz="2400" b="0" strike="noStrike" spc="-1" dirty="0">
              <a:latin typeface="Arial"/>
            </a:endParaRPr>
          </a:p>
        </p:txBody>
      </p:sp>
      <p:sp>
        <p:nvSpPr>
          <p:cNvPr id="196" name="Line 4"/>
          <p:cNvSpPr/>
          <p:nvPr/>
        </p:nvSpPr>
        <p:spPr>
          <a:xfrm flipH="1" flipV="1">
            <a:off x="0" y="5197680"/>
            <a:ext cx="2875320" cy="16603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5"/>
          <p:cNvSpPr/>
          <p:nvPr/>
        </p:nvSpPr>
        <p:spPr>
          <a:xfrm flipH="1" flipV="1">
            <a:off x="0" y="6033960"/>
            <a:ext cx="7152480" cy="824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Resim 2" descr="eldiven çeşitleri, sanat, el, kişi, şahıs içeren bir resim&#10;&#10;Açıklama otomatik olarak oluşturuldu">
            <a:extLst>
              <a:ext uri="{FF2B5EF4-FFF2-40B4-BE49-F238E27FC236}">
                <a16:creationId xmlns:a16="http://schemas.microsoft.com/office/drawing/2014/main" id="{F0CD20F0-7129-1AD0-457E-CF6BD6E66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83" y="339930"/>
            <a:ext cx="6640942" cy="5984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4" name="Picture 3_0"/>
          <p:cNvPicPr/>
          <p:nvPr/>
        </p:nvPicPr>
        <p:blipFill>
          <a:blip r:embed="rId2"/>
          <a:stretch/>
        </p:blipFill>
        <p:spPr>
          <a:xfrm>
            <a:off x="108000" y="116640"/>
            <a:ext cx="11916360" cy="66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tr-TR" sz="3200" b="1" strike="noStrike" spc="-1" dirty="0">
                <a:solidFill>
                  <a:srgbClr val="000000"/>
                </a:solidFill>
                <a:latin typeface="Univers Condensed Light"/>
                <a:ea typeface="DejaVu Sans"/>
              </a:rPr>
              <a:t>KA171 PROJE YAZIMI</a:t>
            </a:r>
            <a:endParaRPr lang="tr-TR" sz="3200" b="1" strike="noStrike" spc="-1" dirty="0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0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Proje yazılacak kurumun belirlenmesi</a:t>
            </a:r>
            <a:endParaRPr lang="tr-T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Soru Formunun doldurulması</a:t>
            </a: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https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://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docs.google.com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/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forms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/d/1C2eNnI1tBDHFEzi0HOIo8_OdvTnUtyXFsfE7JpkBDz0/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edit</a:t>
            </a:r>
            <a:endParaRPr lang="tr-TR" sz="2400" b="0" strike="noStrike" spc="-1" dirty="0">
              <a:solidFill>
                <a:srgbClr val="1C2732"/>
              </a:solidFill>
              <a:latin typeface="Univers Condensed Light"/>
              <a:ea typeface="DejaVu Sans"/>
            </a:endParaRPr>
          </a:p>
          <a:p>
            <a:pPr marL="10872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1- İletişim Bilgileri</a:t>
            </a:r>
            <a:endParaRPr lang="tr-TR" sz="2400" spc="-1" dirty="0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2- Proje ile ilgili bilgiler, beklentiler, projenin çıktılarının yaygınlaştırılması</a:t>
            </a:r>
            <a:endParaRPr lang="tr-TR" sz="2400" b="0" strike="noStrike" spc="-1" dirty="0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3- Ortak kurum ile ilgili bilgiler</a:t>
            </a:r>
            <a:endParaRPr lang="tr-T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Projenin sisteme yüklenmesi</a:t>
            </a:r>
            <a:endParaRPr lang="tr-TR" sz="2400" b="0" strike="noStrike" spc="-1" dirty="0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     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Erasmus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Kurum Koordinatörlüğü</a:t>
            </a:r>
            <a:endParaRPr lang="tr-TR" sz="2400" b="0" strike="noStrike" spc="-1" dirty="0">
              <a:latin typeface="Arial"/>
            </a:endParaRPr>
          </a:p>
        </p:txBody>
      </p:sp>
      <p:pic>
        <p:nvPicPr>
          <p:cNvPr id="3" name="Resim 2" descr="giyim, çizim, kişi, şahıs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C34469FB-FBA1-C84A-3885-96C4BD2F3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432487"/>
            <a:ext cx="5642125" cy="60548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CF185E67-B085-8A85-0261-1C6C70F8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86" y="0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1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2800" b="1" strike="noStrike" spc="-1" dirty="0">
                <a:solidFill>
                  <a:srgbClr val="000000"/>
                </a:solidFill>
                <a:latin typeface="Univers Condensed Light"/>
                <a:ea typeface="DejaVu Sans"/>
              </a:rPr>
              <a:t>Proje Yazılacak Kurumun Belirlenmesi</a:t>
            </a:r>
            <a:endParaRPr lang="tr-TR" sz="2800" b="1" strike="noStrike" spc="-1" dirty="0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936000" y="1767016"/>
            <a:ext cx="10222151" cy="4557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Üniversitemizin </a:t>
            </a:r>
            <a:r>
              <a:rPr lang="tr-TR" sz="2400" b="0" strike="noStrike" spc="-1" dirty="0" err="1">
                <a:solidFill>
                  <a:srgbClr val="1C2732"/>
                </a:solidFill>
                <a:latin typeface="Univers Condensed Light"/>
                <a:ea typeface="DejaVu Sans"/>
              </a:rPr>
              <a:t>MoU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Anlaşmaları</a:t>
            </a:r>
            <a:r>
              <a:rPr lang="tr-TR" sz="2400" spc="-1" dirty="0">
                <a:latin typeface="Arial"/>
              </a:rPr>
              <a:t> 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2"/>
              </a:rPr>
              <a:t>https://uluslararasi.sdu.edu.tr/tr/kurumsal/ikili-isbirligi-anlasmalari-13883s.html</a:t>
            </a:r>
            <a:endParaRPr lang="tr-T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Üniversitemizin Mevlana Anlaşmaları</a:t>
            </a:r>
            <a:r>
              <a:rPr lang="tr-TR" sz="2400" spc="-1" dirty="0">
                <a:latin typeface="Arial"/>
              </a:rPr>
              <a:t> 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3"/>
              </a:rPr>
              <a:t>https://mevlana.sdu.edu.tr/tr/protokoller/protokol-yapilan-ulkeler-10335s.html</a:t>
            </a:r>
            <a:endParaRPr lang="tr-TR" sz="2400" b="0" u="sng" strike="noStrike" spc="-1" dirty="0">
              <a:solidFill>
                <a:srgbClr val="1C2732"/>
              </a:solid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Mevlana anlaşmalarında bölümleri görebilirsiniz</a:t>
            </a:r>
            <a:r>
              <a:rPr lang="tr-TR" sz="2400" spc="-1" dirty="0">
                <a:latin typeface="Arial"/>
              </a:rPr>
              <a:t> </a:t>
            </a:r>
            <a:r>
              <a:rPr lang="tr-TR" sz="2400" b="0" u="sng" strike="noStrike" spc="-1" dirty="0" err="1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https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://</a:t>
            </a:r>
            <a:r>
              <a:rPr lang="tr-TR" sz="2400" b="0" u="sng" strike="noStrike" spc="-1" dirty="0" err="1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mevlana.sdu.edu.tr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/</a:t>
            </a:r>
            <a:r>
              <a:rPr lang="tr-TR" sz="2400" b="0" u="sng" strike="noStrike" spc="-1" dirty="0" err="1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assets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/</a:t>
            </a:r>
            <a:r>
              <a:rPr lang="tr-TR" sz="2400" b="0" u="sng" strike="noStrike" spc="-1" dirty="0" err="1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uploads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/</a:t>
            </a:r>
            <a:r>
              <a:rPr lang="tr-TR" sz="2400" b="0" u="sng" strike="noStrike" spc="-1" dirty="0" err="1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sites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/344/</a:t>
            </a:r>
            <a:r>
              <a:rPr lang="tr-TR" sz="2400" b="0" u="sng" strike="noStrike" spc="-1" dirty="0" err="1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files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</a:rPr>
              <a:t>/kontenjan-listesi-20092022.xlsx</a:t>
            </a:r>
            <a:endParaRPr lang="tr-T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KA171 kapsamında işbirliği yapılamayan kurumlar</a:t>
            </a:r>
            <a:r>
              <a:rPr lang="tr-TR" sz="2400" spc="-1" dirty="0">
                <a:latin typeface="Arial"/>
              </a:rPr>
              <a:t> </a:t>
            </a:r>
            <a:r>
              <a:rPr lang="tr-TR" sz="2400" b="0" u="sng" strike="noStrike" spc="-1" dirty="0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4"/>
              </a:rPr>
              <a:t>https://www.ua.gov.tr</a:t>
            </a:r>
            <a:endParaRPr lang="tr-TR" sz="2400" b="0" u="sng" strike="noStrike" spc="-1" dirty="0">
              <a:solidFill>
                <a:srgbClr val="3F56BF"/>
              </a:solidFill>
              <a:uFillTx/>
              <a:latin typeface="Univers Condensed Light"/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tr-T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tr-T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Picture 2_0"/>
          <p:cNvPicPr/>
          <p:nvPr/>
        </p:nvPicPr>
        <p:blipFill>
          <a:blip r:embed="rId2"/>
          <a:stretch/>
        </p:blipFill>
        <p:spPr>
          <a:xfrm>
            <a:off x="180000" y="188640"/>
            <a:ext cx="11628360" cy="647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4" name="Picture 2_1"/>
          <p:cNvPicPr/>
          <p:nvPr/>
        </p:nvPicPr>
        <p:blipFill>
          <a:blip r:embed="rId2"/>
          <a:stretch/>
        </p:blipFill>
        <p:spPr>
          <a:xfrm>
            <a:off x="252000" y="332640"/>
            <a:ext cx="11700360" cy="633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2ADC6D-BF80-A774-6594-00BB064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Bölgelere Göre 2021-2027 Dönemi AB Hedefleri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5236598-9B7E-3189-74B6-D6A4074F471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459816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/>
              <a:t>1- </a:t>
            </a:r>
            <a:r>
              <a:rPr lang="tr-TR" sz="2800" b="1" dirty="0"/>
              <a:t>Sahra Altı Afrika Bölgesi</a:t>
            </a:r>
          </a:p>
          <a:p>
            <a:pPr marL="0" indent="0">
              <a:buNone/>
            </a:pPr>
            <a:r>
              <a:rPr lang="tr-TR" sz="2800" dirty="0"/>
              <a:t>“Bütçenin en az %35'i, göç öncelikli ülkelere özel önem verilerek, az gelişmiş ve göç öncelikli ülkeler için kullanılmalı ve herhangi bir ülkeyle hareketlilik için bütçenin %8'inden fazlası kullanılmamalıdır.”</a:t>
            </a:r>
          </a:p>
          <a:p>
            <a:pPr marL="0" indent="0">
              <a:buNone/>
            </a:pPr>
            <a:r>
              <a:rPr lang="tr-TR" sz="2800" dirty="0"/>
              <a:t>2- </a:t>
            </a:r>
            <a:r>
              <a:rPr lang="tr-TR" sz="2800" b="1" dirty="0"/>
              <a:t>Batı Balkanlar Bölgesi</a:t>
            </a:r>
          </a:p>
          <a:p>
            <a:pPr marL="0" indent="0">
              <a:buNone/>
            </a:pPr>
            <a:r>
              <a:rPr lang="tr-TR" sz="2800" dirty="0"/>
              <a:t>“Öğrenci hareketliliği öncelikli olmalıdır.”</a:t>
            </a:r>
          </a:p>
          <a:p>
            <a:pPr marL="0" indent="0">
              <a:buNone/>
            </a:pPr>
            <a:r>
              <a:rPr lang="tr-TR" sz="2800" dirty="0"/>
              <a:t>3- </a:t>
            </a:r>
            <a:r>
              <a:rPr lang="tr-TR" sz="2800" b="1" dirty="0"/>
              <a:t>Doğu Ortaklığı Bölgesi</a:t>
            </a:r>
          </a:p>
          <a:p>
            <a:pPr marL="0" indent="0">
              <a:buNone/>
            </a:pPr>
            <a:r>
              <a:rPr lang="tr-TR" sz="2800" dirty="0"/>
              <a:t>“Bütçenin en az %40’ı imkanı kısıtlı öğrencilere tahsis edilmelidir.”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0383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FDB1B1-8E7D-EFD3-CB4C-4E470D7A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Bölgelere Göre 2021-2027 Dönemi AB Hedefleri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54CE536-A620-97C5-1AA1-A35EF3AC26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5845" y="2208179"/>
            <a:ext cx="10973520" cy="3402804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/>
              <a:t>4- </a:t>
            </a:r>
            <a:r>
              <a:rPr lang="tr-TR" sz="2800" b="1" dirty="0"/>
              <a:t>Güney Akdeniz Bölgesi</a:t>
            </a:r>
          </a:p>
          <a:p>
            <a:pPr marL="0" indent="0">
              <a:buNone/>
            </a:pPr>
            <a:r>
              <a:rPr lang="tr-TR" sz="2800" dirty="0"/>
              <a:t>“Bütçenin en az %65'i öğrencilere tahsis edilmeli ve bu öğrencilerin %50'si imkanı kısıtlı öğrenciler olmalıdır. Herhangi bir ülkeyle hareketlilik için bütçenin %15'inden fazlası kullanılmamalıdır.”</a:t>
            </a:r>
          </a:p>
          <a:p>
            <a:pPr marL="0" indent="0">
              <a:buNone/>
            </a:pPr>
            <a:r>
              <a:rPr lang="tr-TR" sz="2800" dirty="0"/>
              <a:t>5- </a:t>
            </a:r>
            <a:r>
              <a:rPr lang="tr-TR" sz="2800" b="1" dirty="0"/>
              <a:t>Asya Bölgesi</a:t>
            </a:r>
          </a:p>
          <a:p>
            <a:pPr marL="0" indent="0">
              <a:buNone/>
            </a:pPr>
            <a:r>
              <a:rPr lang="tr-TR" sz="2800" dirty="0"/>
              <a:t>“Bütçenin en az %25'i bölgenin az gelişmiş ülkeler ile hareketlilik için kullanılmalı, bütçenin %25'inden fazlası yüksek gelirli ülkeler ile hareketlilik için kullanılmamalı, bütçenin %15'inden fazlası Çin ile hareketlilik için kullanılmamalı ve bütçenin %10'undan fazlası Hindistan ile hareketlilik için kullanılmamalıdır.”</a:t>
            </a:r>
          </a:p>
        </p:txBody>
      </p:sp>
    </p:spTree>
    <p:extLst>
      <p:ext uri="{BB962C8B-B14F-4D97-AF65-F5344CB8AC3E}">
        <p14:creationId xmlns:p14="http://schemas.microsoft.com/office/powerpoint/2010/main" val="3447315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B7F7FB-F6F7-9666-BC02-646FE598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Bölgelere Göre 2021-2027 Dönemi AB Hedefleri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6DABE9-0B84-77EB-707D-D82ACFBF7C8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418400"/>
            <a:ext cx="10973520" cy="516600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/>
              <a:t>6- </a:t>
            </a:r>
            <a:r>
              <a:rPr lang="tr-TR" sz="2800" b="1" dirty="0"/>
              <a:t>ABD ve Kanada Bölgesi</a:t>
            </a:r>
          </a:p>
          <a:p>
            <a:pPr marL="0" indent="0">
              <a:buNone/>
            </a:pPr>
            <a:r>
              <a:rPr lang="tr-TR" sz="2800" dirty="0"/>
              <a:t>Söz konusu bölge için 2021-2027 dönemi AB hedefi bulunmamaktadır.</a:t>
            </a:r>
          </a:p>
          <a:p>
            <a:pPr marL="0" indent="0">
              <a:buNone/>
            </a:pPr>
            <a:r>
              <a:rPr lang="tr-TR" sz="2800" dirty="0"/>
              <a:t>7- </a:t>
            </a:r>
            <a:r>
              <a:rPr lang="tr-TR" sz="2800" b="1" dirty="0"/>
              <a:t>Latin Amerika Bölgesi</a:t>
            </a:r>
          </a:p>
          <a:p>
            <a:pPr marL="0" indent="0">
              <a:buNone/>
            </a:pPr>
            <a:r>
              <a:rPr lang="tr-TR" sz="2800" dirty="0"/>
              <a:t>“Brezilya ve Meksika için toplam bütçenin en fazla %30'u kullanılmalıdır.”</a:t>
            </a:r>
          </a:p>
          <a:p>
            <a:pPr marL="0" indent="0">
              <a:buNone/>
            </a:pPr>
            <a:r>
              <a:rPr lang="tr-TR" sz="2800" dirty="0"/>
              <a:t>8- </a:t>
            </a:r>
            <a:r>
              <a:rPr lang="tr-TR" sz="2800" b="1" dirty="0"/>
              <a:t>Orta Asya Bölgesi</a:t>
            </a:r>
          </a:p>
          <a:p>
            <a:pPr marL="0" indent="0">
              <a:buNone/>
            </a:pPr>
            <a:r>
              <a:rPr lang="tr-TR" sz="2800" dirty="0"/>
              <a:t>Söz konusu bölge için 2021-2027 dönemi AB hedefi bulunmamaktadır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748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BCE65D-3DEC-30B3-F7B7-2128DCE8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Bölgelere Göre 2021-2027 Dönemi AB Hedefleri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6FC94D3-AB6A-FE51-6EEC-85AC51A1394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3230880"/>
            <a:ext cx="10973520" cy="235092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9- </a:t>
            </a:r>
            <a:r>
              <a:rPr lang="tr-TR" sz="2400" b="1" dirty="0"/>
              <a:t>Rusya Bölgesi</a:t>
            </a:r>
          </a:p>
          <a:p>
            <a:pPr marL="0" indent="0">
              <a:buNone/>
            </a:pPr>
            <a:r>
              <a:rPr lang="tr-TR" sz="2400" dirty="0"/>
              <a:t>Söz konusu bölge için 2021-2027 dönemi AB hedefi bulunmamaktadır.</a:t>
            </a:r>
          </a:p>
          <a:p>
            <a:pPr marL="0" indent="0">
              <a:buNone/>
            </a:pPr>
            <a:r>
              <a:rPr lang="tr-TR" sz="2400" dirty="0"/>
              <a:t>10- </a:t>
            </a:r>
            <a:r>
              <a:rPr lang="tr-TR" sz="2400" b="1" dirty="0"/>
              <a:t>Pasifik Bölgesi</a:t>
            </a:r>
          </a:p>
          <a:p>
            <a:pPr marL="0" indent="0">
              <a:buNone/>
            </a:pPr>
            <a:r>
              <a:rPr lang="tr-TR" sz="2400" dirty="0"/>
              <a:t>“Avustralya ve Yeni Zelanda için toplam bütçenin en fazla %86,5’i kullanılmalıdır.”</a:t>
            </a:r>
          </a:p>
          <a:p>
            <a:pPr marL="0" indent="0">
              <a:buNone/>
            </a:pPr>
            <a:r>
              <a:rPr lang="tr-TR" sz="2400" dirty="0"/>
              <a:t>11- </a:t>
            </a:r>
            <a:r>
              <a:rPr lang="tr-TR" sz="2400" b="1" dirty="0"/>
              <a:t>Orta Doğu Bölgesi</a:t>
            </a:r>
          </a:p>
          <a:p>
            <a:pPr marL="0" indent="0">
              <a:buNone/>
            </a:pPr>
            <a:r>
              <a:rPr lang="tr-TR" sz="2400" dirty="0"/>
              <a:t>Söz konusu bölge için 2021-2027 dönemi AB hedefi bulunmamaktadır.</a:t>
            </a:r>
          </a:p>
          <a:p>
            <a:pPr marL="0" indent="0">
              <a:buNone/>
            </a:pPr>
            <a:r>
              <a:rPr lang="tr-TR" sz="2400" dirty="0"/>
              <a:t>12- </a:t>
            </a:r>
            <a:r>
              <a:rPr lang="tr-TR" sz="2400" b="1" dirty="0" err="1"/>
              <a:t>Karayipler</a:t>
            </a:r>
            <a:r>
              <a:rPr lang="tr-TR" sz="2400" b="1" dirty="0"/>
              <a:t> Bölgesi</a:t>
            </a:r>
          </a:p>
          <a:p>
            <a:pPr marL="0" indent="0">
              <a:buNone/>
            </a:pPr>
            <a:r>
              <a:rPr lang="tr-TR" sz="2400" dirty="0"/>
              <a:t>Söz konusu bölge için 2021-2027 dönemi AB hedefi bulunmamaktadır.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050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1143000" y="2009520"/>
            <a:ext cx="9905760" cy="40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tr-TR" sz="1800" b="0" strike="noStrike" spc="-1">
              <a:latin typeface="Arial"/>
            </a:endParaRPr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482040" y="224640"/>
            <a:ext cx="11355840" cy="64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7" name="Picture 2_2"/>
          <p:cNvPicPr/>
          <p:nvPr/>
        </p:nvPicPr>
        <p:blipFill>
          <a:blip r:embed="rId2"/>
          <a:stretch/>
        </p:blipFill>
        <p:spPr>
          <a:xfrm>
            <a:off x="180000" y="116640"/>
            <a:ext cx="11844360" cy="66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0" name="Picture 2_3"/>
          <p:cNvPicPr/>
          <p:nvPr/>
        </p:nvPicPr>
        <p:blipFill>
          <a:blip r:embed="rId2"/>
          <a:stretch/>
        </p:blipFill>
        <p:spPr>
          <a:xfrm>
            <a:off x="180000" y="188640"/>
            <a:ext cx="11772360" cy="647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2400" b="1" strike="noStrike" spc="-1" dirty="0">
                <a:solidFill>
                  <a:srgbClr val="000000"/>
                </a:solidFill>
                <a:latin typeface="Univers Condensed Light"/>
                <a:ea typeface="DejaVu Sans"/>
              </a:rPr>
              <a:t>2025 ÇAĞRI DÖNEMİ KA171 TAKVİMİ</a:t>
            </a:r>
            <a:endParaRPr lang="tr-TR" sz="2400" b="1" strike="noStrike" spc="-1" dirty="0">
              <a:latin typeface="Arial"/>
            </a:endParaRPr>
          </a:p>
        </p:txBody>
      </p:sp>
      <p:graphicFrame>
        <p:nvGraphicFramePr>
          <p:cNvPr id="252" name="Table 2"/>
          <p:cNvGraphicFramePr/>
          <p:nvPr>
            <p:extLst>
              <p:ext uri="{D42A27DB-BD31-4B8C-83A1-F6EECF244321}">
                <p14:modId xmlns:p14="http://schemas.microsoft.com/office/powerpoint/2010/main" val="1521583082"/>
              </p:ext>
            </p:extLst>
          </p:nvPr>
        </p:nvGraphicFramePr>
        <p:xfrm>
          <a:off x="1706760" y="1906560"/>
          <a:ext cx="9165600" cy="3493440"/>
        </p:xfrm>
        <a:graphic>
          <a:graphicData uri="http://schemas.openxmlformats.org/drawingml/2006/table">
            <a:tbl>
              <a:tblPr/>
              <a:tblGrid>
                <a:gridCol w="45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>
                          <a:latin typeface="Arial"/>
                        </a:rPr>
                        <a:t>Konu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1" strike="noStrike" spc="-1" dirty="0">
                          <a:latin typeface="Arial"/>
                        </a:rPr>
                        <a:t>Tarih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>
                          <a:latin typeface="Arial"/>
                        </a:rPr>
                        <a:t>Google Forms Üzerinden Proje Hazırlık Bilgi Formunun Doldurulması için Son Gün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23.10.2024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 err="1">
                          <a:latin typeface="Arial"/>
                        </a:rPr>
                        <a:t>Erasmus</a:t>
                      </a:r>
                      <a:r>
                        <a:rPr lang="tr-TR" sz="1800" b="0" strike="noStrike" spc="-1" dirty="0">
                          <a:latin typeface="Arial"/>
                        </a:rPr>
                        <a:t> Kurum Koordinatörlüğü Tarafından Gelen Başvuru Tekliflerinin Değerlendirilmesi ve Projelerin Sisteme Yüklenmesi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="0" strike="noStrike" spc="-1" dirty="0">
                          <a:latin typeface="Arial"/>
                        </a:rPr>
                        <a:t>Şubat 2025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"/>
          <p:cNvSpPr/>
          <p:nvPr/>
        </p:nvSpPr>
        <p:spPr>
          <a:xfrm>
            <a:off x="838080" y="1924560"/>
            <a:ext cx="5180760" cy="42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Picture 2_4"/>
          <p:cNvPicPr/>
          <p:nvPr/>
        </p:nvPicPr>
        <p:blipFill>
          <a:blip r:embed="rId2"/>
          <a:stretch/>
        </p:blipFill>
        <p:spPr>
          <a:xfrm>
            <a:off x="108000" y="116640"/>
            <a:ext cx="11772360" cy="6695280"/>
          </a:xfrm>
          <a:prstGeom prst="rect">
            <a:avLst/>
          </a:prstGeom>
          <a:ln>
            <a:noFill/>
          </a:ln>
        </p:spPr>
      </p:pic>
      <p:pic>
        <p:nvPicPr>
          <p:cNvPr id="6" name="Resim 5" descr="giyim, metin, kişi, şahıs, insan yüzü içeren bir resim&#10;&#10;Açıklama otomatik olarak oluşturuldu">
            <a:extLst>
              <a:ext uri="{FF2B5EF4-FFF2-40B4-BE49-F238E27FC236}">
                <a16:creationId xmlns:a16="http://schemas.microsoft.com/office/drawing/2014/main" id="{B1FC0F06-13A7-9063-A4E8-21450CE42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180"/>
            <a:ext cx="499872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kalıp, desen, düzen içeren bir resim&#10;&#10;Açıklama otomatik olarak oluşturuldu">
            <a:extLst>
              <a:ext uri="{FF2B5EF4-FFF2-40B4-BE49-F238E27FC236}">
                <a16:creationId xmlns:a16="http://schemas.microsoft.com/office/drawing/2014/main" id="{37B60E6D-CC32-8B01-21E2-ECFD2E76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81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metin, grafik tasarım, ekran görüntüsü, poster içeren bir resim&#10;&#10;Açıklama otomatik olarak oluşturuldu">
            <a:extLst>
              <a:ext uri="{FF2B5EF4-FFF2-40B4-BE49-F238E27FC236}">
                <a16:creationId xmlns:a16="http://schemas.microsoft.com/office/drawing/2014/main" id="{D34B2B69-C5BE-6E54-6815-D1AB398B5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28" y="0"/>
            <a:ext cx="7052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5F482C-FF4A-82F5-C089-40EF01C7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</p:spPr>
        <p:txBody>
          <a:bodyPr anchor="ctr">
            <a:normAutofit/>
          </a:bodyPr>
          <a:lstStyle/>
          <a:p>
            <a:pPr algn="ctr"/>
            <a:r>
              <a:rPr lang="tr-TR" sz="4100"/>
              <a:t>KA131 ve KA171 Arasındaki Farklar</a:t>
            </a:r>
            <a:br>
              <a:rPr lang="tr-TR" sz="4100" kern="100">
                <a:effectLst/>
              </a:rPr>
            </a:br>
            <a:endParaRPr lang="tr-TR" sz="410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81F603-43FD-506E-91B6-781DC44FD60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480" y="1608900"/>
            <a:ext cx="5296260" cy="435254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700" b="1" kern="1200">
                <a:effectLst/>
              </a:rPr>
              <a:t>KA171</a:t>
            </a:r>
          </a:p>
          <a:p>
            <a:pPr marL="0" algn="ctr"/>
            <a:r>
              <a:rPr lang="en-US" sz="2700" kern="1200">
                <a:effectLst/>
              </a:rPr>
              <a:t>KA171 bütçesi ile 1-12 bölgeler ile giden ve gelen yönlü hareketlilik imkanı</a:t>
            </a:r>
          </a:p>
          <a:p>
            <a:pPr marL="0" algn="ctr"/>
            <a:r>
              <a:rPr lang="en-US" sz="2700" kern="1200">
                <a:effectLst/>
              </a:rPr>
              <a:t>Ülke ve kurumlar başvuru aşamasında belirlenmektedir.</a:t>
            </a:r>
          </a:p>
          <a:p>
            <a:pPr marL="0" algn="ctr"/>
            <a:r>
              <a:rPr lang="en-US" sz="2700" kern="1200">
                <a:effectLst/>
              </a:rPr>
              <a:t>Kalite değerlendirmesi </a:t>
            </a:r>
          </a:p>
          <a:p>
            <a:pPr marL="0" algn="ctr"/>
            <a:r>
              <a:rPr lang="en-US" sz="2700" kern="1200">
                <a:effectLst/>
              </a:rPr>
              <a:t>Giden ve gelen hareketliliklere yönelik hibe ödemeleri koordinatör kurum tarafından yapılmaktadır.</a:t>
            </a:r>
          </a:p>
          <a:p>
            <a:pPr marL="0" indent="0" algn="ctr">
              <a:buNone/>
            </a:pPr>
            <a:endParaRPr lang="en-US" sz="2700" kern="120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B31B63-C96D-C8A9-3521-70712529EF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740" y="1608900"/>
            <a:ext cx="5296260" cy="435254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700" b="1" kern="1200" dirty="0"/>
              <a:t>KA131</a:t>
            </a:r>
          </a:p>
          <a:p>
            <a:pPr marL="0" algn="ctr"/>
            <a:r>
              <a:rPr lang="en-US" sz="2700" kern="1200" dirty="0"/>
              <a:t>AB </a:t>
            </a:r>
            <a:r>
              <a:rPr lang="en-US" sz="2700" kern="1200" dirty="0" err="1"/>
              <a:t>iç</a:t>
            </a:r>
            <a:r>
              <a:rPr lang="en-US" sz="2700" kern="1200" dirty="0"/>
              <a:t> </a:t>
            </a:r>
            <a:r>
              <a:rPr lang="en-US" sz="2700" kern="1200" dirty="0" err="1"/>
              <a:t>politika</a:t>
            </a:r>
            <a:r>
              <a:rPr lang="en-US" sz="2700" kern="1200" dirty="0"/>
              <a:t> </a:t>
            </a:r>
            <a:r>
              <a:rPr lang="en-US" sz="2700" kern="1200" dirty="0" err="1"/>
              <a:t>fonları</a:t>
            </a:r>
            <a:r>
              <a:rPr lang="en-US" sz="2700" kern="1200" dirty="0"/>
              <a:t> </a:t>
            </a:r>
            <a:r>
              <a:rPr lang="en-US" sz="2700" kern="1200" dirty="0" err="1"/>
              <a:t>tarafından</a:t>
            </a:r>
            <a:r>
              <a:rPr lang="en-US" sz="2700" kern="1200" dirty="0"/>
              <a:t> </a:t>
            </a:r>
            <a:r>
              <a:rPr lang="en-US" sz="2700" kern="1200" dirty="0" err="1"/>
              <a:t>desteklenen</a:t>
            </a:r>
            <a:r>
              <a:rPr lang="en-US" sz="2700" kern="1200" dirty="0"/>
              <a:t> </a:t>
            </a:r>
            <a:r>
              <a:rPr lang="en-US" sz="2700" kern="1200" dirty="0" err="1"/>
              <a:t>hareketlilik</a:t>
            </a:r>
            <a:r>
              <a:rPr lang="en-US" sz="2700" kern="1200" dirty="0"/>
              <a:t> </a:t>
            </a:r>
            <a:r>
              <a:rPr lang="en-US" sz="2700" kern="1200" dirty="0" err="1"/>
              <a:t>projeleri</a:t>
            </a:r>
            <a:endParaRPr lang="en-US" sz="2700" kern="1200" dirty="0"/>
          </a:p>
          <a:p>
            <a:pPr marL="0" algn="ctr"/>
            <a:r>
              <a:rPr lang="en-US" sz="2700" kern="1200" dirty="0"/>
              <a:t>KA131 </a:t>
            </a:r>
            <a:r>
              <a:rPr lang="en-US" sz="2700" kern="1200" dirty="0" err="1"/>
              <a:t>bütçesinin</a:t>
            </a:r>
            <a:r>
              <a:rPr lang="en-US" sz="2700" kern="1200" dirty="0"/>
              <a:t> %20’si </a:t>
            </a:r>
            <a:r>
              <a:rPr lang="en-US" sz="2700" kern="1200" dirty="0" err="1"/>
              <a:t>ile</a:t>
            </a:r>
            <a:r>
              <a:rPr lang="en-US" sz="2700" kern="1200" dirty="0"/>
              <a:t> 1-14 </a:t>
            </a:r>
            <a:r>
              <a:rPr lang="en-US" sz="2700" kern="1200" dirty="0" err="1"/>
              <a:t>bölgeler</a:t>
            </a:r>
            <a:r>
              <a:rPr lang="en-US" sz="2700" kern="1200" dirty="0"/>
              <a:t> </a:t>
            </a:r>
            <a:r>
              <a:rPr lang="en-US" sz="2700" kern="1200" dirty="0" err="1"/>
              <a:t>ile</a:t>
            </a:r>
            <a:r>
              <a:rPr lang="en-US" sz="2700" kern="1200" dirty="0"/>
              <a:t> </a:t>
            </a:r>
            <a:r>
              <a:rPr lang="en-US" sz="2700" kern="1200" dirty="0" err="1"/>
              <a:t>giden</a:t>
            </a:r>
            <a:r>
              <a:rPr lang="en-US" sz="2700" kern="1200" dirty="0"/>
              <a:t> </a:t>
            </a:r>
            <a:r>
              <a:rPr lang="en-US" sz="2700" kern="1200" dirty="0" err="1"/>
              <a:t>yönlü</a:t>
            </a:r>
            <a:r>
              <a:rPr lang="en-US" sz="2700" kern="1200" dirty="0"/>
              <a:t> </a:t>
            </a:r>
            <a:r>
              <a:rPr lang="en-US" sz="2700" kern="1200" dirty="0" err="1"/>
              <a:t>hareketlilik</a:t>
            </a:r>
            <a:r>
              <a:rPr lang="en-US" sz="2700" kern="1200" dirty="0"/>
              <a:t> </a:t>
            </a:r>
            <a:r>
              <a:rPr lang="en-US" sz="2700" kern="1200" dirty="0" err="1"/>
              <a:t>imkanı</a:t>
            </a:r>
            <a:endParaRPr lang="en-US" sz="2700" kern="1200" dirty="0"/>
          </a:p>
          <a:p>
            <a:pPr marL="0" algn="ctr"/>
            <a:r>
              <a:rPr lang="en-US" sz="2700" kern="1200" dirty="0" err="1"/>
              <a:t>Ülke</a:t>
            </a:r>
            <a:r>
              <a:rPr lang="en-US" sz="2700" kern="1200" dirty="0"/>
              <a:t> </a:t>
            </a:r>
            <a:r>
              <a:rPr lang="en-US" sz="2700" kern="1200" dirty="0" err="1"/>
              <a:t>ve</a:t>
            </a:r>
            <a:r>
              <a:rPr lang="en-US" sz="2700" kern="1200" dirty="0"/>
              <a:t> </a:t>
            </a:r>
            <a:r>
              <a:rPr lang="en-US" sz="2700" kern="1200" dirty="0" err="1"/>
              <a:t>kurumları</a:t>
            </a:r>
            <a:r>
              <a:rPr lang="en-US" sz="2700" kern="1200" dirty="0"/>
              <a:t> </a:t>
            </a:r>
            <a:r>
              <a:rPr lang="en-US" sz="2700" kern="1200" dirty="0" err="1"/>
              <a:t>proje</a:t>
            </a:r>
            <a:r>
              <a:rPr lang="en-US" sz="2700" kern="1200" dirty="0"/>
              <a:t> </a:t>
            </a:r>
            <a:r>
              <a:rPr lang="en-US" sz="2700" kern="1200" dirty="0" err="1"/>
              <a:t>devam</a:t>
            </a:r>
            <a:r>
              <a:rPr lang="en-US" sz="2700" kern="1200" dirty="0"/>
              <a:t> </a:t>
            </a:r>
            <a:r>
              <a:rPr lang="en-US" sz="2700" kern="1200" dirty="0" err="1"/>
              <a:t>ederken</a:t>
            </a:r>
            <a:r>
              <a:rPr lang="en-US" sz="2700" kern="1200" dirty="0"/>
              <a:t> </a:t>
            </a:r>
            <a:r>
              <a:rPr lang="en-US" sz="2700" kern="1200" dirty="0" err="1"/>
              <a:t>seçebilme</a:t>
            </a:r>
            <a:r>
              <a:rPr lang="en-US" sz="2700" kern="1200" dirty="0"/>
              <a:t> </a:t>
            </a:r>
            <a:r>
              <a:rPr lang="en-US" sz="2700" kern="1200" dirty="0" err="1"/>
              <a:t>imkanı</a:t>
            </a:r>
            <a:endParaRPr lang="en-US" sz="2700" kern="1200" dirty="0"/>
          </a:p>
          <a:p>
            <a:pPr marL="0" algn="ctr"/>
            <a:r>
              <a:rPr lang="en-US" sz="2700" kern="1200" dirty="0" err="1"/>
              <a:t>Kalite</a:t>
            </a:r>
            <a:r>
              <a:rPr lang="en-US" sz="2700" kern="1200" dirty="0"/>
              <a:t> </a:t>
            </a:r>
            <a:r>
              <a:rPr lang="en-US" sz="2700" kern="1200" dirty="0" err="1"/>
              <a:t>değerlendirmesi</a:t>
            </a:r>
            <a:r>
              <a:rPr lang="en-US" sz="2700" kern="1200" dirty="0"/>
              <a:t> yok</a:t>
            </a:r>
          </a:p>
          <a:p>
            <a:pPr marL="0" algn="ctr"/>
            <a:endParaRPr lang="en-US" sz="2700" kern="1200" dirty="0"/>
          </a:p>
        </p:txBody>
      </p:sp>
    </p:spTree>
    <p:extLst>
      <p:ext uri="{BB962C8B-B14F-4D97-AF65-F5344CB8AC3E}">
        <p14:creationId xmlns:p14="http://schemas.microsoft.com/office/powerpoint/2010/main" val="1269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143000" y="533520"/>
            <a:ext cx="990576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tr-TR" sz="4400" b="1" i="1" strike="noStrike" cap="all" spc="-1" dirty="0">
                <a:solidFill>
                  <a:srgbClr val="1C2732"/>
                </a:solidFill>
                <a:latin typeface="+mj-lt"/>
                <a:ea typeface="DejaVu Sans"/>
              </a:rPr>
              <a:t>Uluslararası kredi hareketliliği (ka171) tanımı</a:t>
            </a:r>
            <a:endParaRPr lang="tr-TR" sz="4400" b="1" strike="noStrike" spc="-1" dirty="0">
              <a:latin typeface="+mj-lt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790832" y="2009520"/>
            <a:ext cx="6413157" cy="40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Program ülkeleri ile Programla İlişkili Olmayan Üçüncü Ülkeler arasında Yükseköğretim öğrenci ve personeline yönelik hareketlilik projeleri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</a:pP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Proje süresi: </a:t>
            </a:r>
            <a:r>
              <a:rPr lang="tr-TR" sz="240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24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ya da </a:t>
            </a:r>
            <a:r>
              <a:rPr lang="tr-TR" sz="2400" b="1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36</a:t>
            </a: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 ay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</a:pPr>
            <a:endParaRPr lang="tr-TR" sz="24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lang="tr-TR" sz="2400" b="0" strike="noStrike" spc="-1" dirty="0">
                <a:solidFill>
                  <a:srgbClr val="1C2732"/>
                </a:solidFill>
                <a:latin typeface="Univers Condensed Light"/>
                <a:ea typeface="DejaVu Sans"/>
              </a:rPr>
              <a:t>Gelen yönlü ve giden yönlü hareketlilikler Üniversitemiz sorumluluğundadır. </a:t>
            </a:r>
            <a:endParaRPr lang="tr-TR" sz="2400" b="0" strike="noStrike" spc="-1" dirty="0">
              <a:latin typeface="Arial"/>
            </a:endParaRPr>
          </a:p>
        </p:txBody>
      </p:sp>
      <p:pic>
        <p:nvPicPr>
          <p:cNvPr id="10" name="Resim 9" descr="kişi, şahıs, giyim, gülümsemek, gülüş, blucin içeren bir resim&#10;&#10;Açıklama otomatik olarak oluşturuldu">
            <a:extLst>
              <a:ext uri="{FF2B5EF4-FFF2-40B4-BE49-F238E27FC236}">
                <a16:creationId xmlns:a16="http://schemas.microsoft.com/office/drawing/2014/main" id="{86839717-9333-D3DE-F222-EA90370A2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89" y="2009519"/>
            <a:ext cx="4641169" cy="46750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29F5D0-95EB-3BE9-53D6-126A7812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ÜNİVERSİTEMİZİN KA107/171 PROJELERİ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6277E96-1E52-5C42-ACB0-DF896305C4F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69A864DB-6250-615F-1BC9-2A3CDF1BE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533649"/>
              </p:ext>
            </p:extLst>
          </p:nvPr>
        </p:nvGraphicFramePr>
        <p:xfrm>
          <a:off x="609480" y="1276200"/>
          <a:ext cx="10702954" cy="541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8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0194DD-8387-98E1-F1D7-E3E0A934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446605"/>
          </a:xfrm>
        </p:spPr>
        <p:txBody>
          <a:bodyPr/>
          <a:lstStyle/>
          <a:p>
            <a:r>
              <a:rPr lang="tr-TR" dirty="0"/>
              <a:t>2022 KA171 PROJELERİ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EEA3CB-A540-C828-0889-0A431354D49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6E5E1A9-5F07-4954-6BA3-BA94774E5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05432"/>
              </p:ext>
            </p:extLst>
          </p:nvPr>
        </p:nvGraphicFramePr>
        <p:xfrm>
          <a:off x="457200" y="757646"/>
          <a:ext cx="11364685" cy="596972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72937">
                  <a:extLst>
                    <a:ext uri="{9D8B030D-6E8A-4147-A177-3AD203B41FA5}">
                      <a16:colId xmlns:a16="http://schemas.microsoft.com/office/drawing/2014/main" val="3028618614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2698882769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3280923780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40020952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708516593"/>
                    </a:ext>
                  </a:extLst>
                </a:gridCol>
              </a:tblGrid>
              <a:tr h="2795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Sayı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Ülke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Bölüm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Üniversite Adı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2297615929"/>
                  </a:ext>
                </a:extLst>
              </a:tr>
              <a:tr h="2519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Batı Balkanlar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1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Kosova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Finans ve Bankacılık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 err="1">
                          <a:effectLst/>
                        </a:rPr>
                        <a:t>Pristine</a:t>
                      </a:r>
                      <a:r>
                        <a:rPr lang="tr-TR" sz="500" dirty="0">
                          <a:effectLst/>
                        </a:rPr>
                        <a:t> </a:t>
                      </a:r>
                      <a:r>
                        <a:rPr lang="tr-TR" sz="500" dirty="0" err="1">
                          <a:effectLst/>
                        </a:rPr>
                        <a:t>University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273815734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2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Bosna Hersek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Finans ve Bankacılık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 err="1">
                          <a:effectLst/>
                        </a:rPr>
                        <a:t>University</a:t>
                      </a:r>
                      <a:r>
                        <a:rPr lang="tr-TR" sz="500" dirty="0">
                          <a:effectLst/>
                        </a:rPr>
                        <a:t> of </a:t>
                      </a:r>
                      <a:r>
                        <a:rPr lang="tr-TR" sz="500" dirty="0" err="1">
                          <a:effectLst/>
                        </a:rPr>
                        <a:t>Bihac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3858523967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3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Arnavutluk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İşletme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 err="1">
                          <a:effectLst/>
                        </a:rPr>
                        <a:t>Ismail</a:t>
                      </a:r>
                      <a:r>
                        <a:rPr lang="tr-TR" sz="500" dirty="0">
                          <a:effectLst/>
                        </a:rPr>
                        <a:t> </a:t>
                      </a:r>
                      <a:r>
                        <a:rPr lang="tr-TR" sz="500" dirty="0" err="1">
                          <a:effectLst/>
                        </a:rPr>
                        <a:t>Qemal</a:t>
                      </a:r>
                      <a:r>
                        <a:rPr lang="tr-TR" sz="500" dirty="0">
                          <a:effectLst/>
                        </a:rPr>
                        <a:t> </a:t>
                      </a:r>
                      <a:r>
                        <a:rPr lang="tr-TR" sz="500" dirty="0" err="1">
                          <a:effectLst/>
                        </a:rPr>
                        <a:t>Vlore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4147565470"/>
                  </a:ext>
                </a:extLst>
              </a:tr>
              <a:tr h="2519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Doğu Ortaklığı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4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Azerbaycan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İktisat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State University of Economics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2836868702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Ukrayna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Siyaset Bilimi ve Kamu Yönetimi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National Aviation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3654107536"/>
                  </a:ext>
                </a:extLst>
              </a:tr>
              <a:tr h="38105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Güney Akdeniz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6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Cezayir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Çalışma Ekonomisi ve Endüstri İlişkileri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 err="1">
                          <a:effectLst/>
                        </a:rPr>
                        <a:t>Djilali</a:t>
                      </a:r>
                      <a:r>
                        <a:rPr lang="tr-TR" sz="500" dirty="0">
                          <a:effectLst/>
                        </a:rPr>
                        <a:t> </a:t>
                      </a:r>
                      <a:r>
                        <a:rPr lang="tr-TR" sz="500" dirty="0" err="1">
                          <a:effectLst/>
                        </a:rPr>
                        <a:t>Liabes</a:t>
                      </a:r>
                      <a:r>
                        <a:rPr lang="tr-TR" sz="500" dirty="0">
                          <a:effectLst/>
                        </a:rPr>
                        <a:t> </a:t>
                      </a:r>
                      <a:r>
                        <a:rPr lang="tr-TR" sz="500" dirty="0" err="1">
                          <a:effectLst/>
                        </a:rPr>
                        <a:t>Sidi</a:t>
                      </a:r>
                      <a:r>
                        <a:rPr lang="tr-TR" sz="500" dirty="0">
                          <a:effectLst/>
                        </a:rPr>
                        <a:t> Bel </a:t>
                      </a:r>
                      <a:r>
                        <a:rPr lang="tr-TR" sz="500" dirty="0" err="1">
                          <a:effectLst/>
                        </a:rPr>
                        <a:t>Abbes</a:t>
                      </a:r>
                      <a:r>
                        <a:rPr lang="tr-TR" sz="500" dirty="0">
                          <a:effectLst/>
                        </a:rPr>
                        <a:t> </a:t>
                      </a:r>
                      <a:r>
                        <a:rPr lang="tr-TR" sz="500" dirty="0" err="1">
                          <a:effectLst/>
                        </a:rPr>
                        <a:t>University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45182141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7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Ürdün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Siyaset Bilimi ve Kamu Yönetimi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Yarmouk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884253328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8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Fas 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Siyaset Bilimi ve Kamu Yönetimi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Ibn Tofail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212206779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9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Tunus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Siyaset Bilimi ve Kamu Yönetimi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Carthage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2811744108"/>
                  </a:ext>
                </a:extLst>
              </a:tr>
              <a:tr h="251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4 Rusya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10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Rusya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Sosyal Hizmet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Lobachevsky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4280649682"/>
                  </a:ext>
                </a:extLst>
              </a:tr>
              <a:tr h="38105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Asya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11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Bangladeş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İşletme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 err="1">
                          <a:effectLst/>
                        </a:rPr>
                        <a:t>Daffodil</a:t>
                      </a:r>
                      <a:r>
                        <a:rPr lang="tr-TR" sz="500" dirty="0">
                          <a:effectLst/>
                        </a:rPr>
                        <a:t> International </a:t>
                      </a:r>
                      <a:r>
                        <a:rPr lang="tr-TR" sz="500" dirty="0" err="1">
                          <a:effectLst/>
                        </a:rPr>
                        <a:t>University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227629146"/>
                  </a:ext>
                </a:extLst>
              </a:tr>
              <a:tr h="3810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12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Endonezya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Uluslararası İlişkiler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Mohammadyah Yogha Karta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75788858"/>
                  </a:ext>
                </a:extLst>
              </a:tr>
              <a:tr h="3810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13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Güney Kore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Sosyal Hizmet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Dongduk Womens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3810783589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14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Malezya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İşletme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International Islamic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060589399"/>
                  </a:ext>
                </a:extLst>
              </a:tr>
              <a:tr h="381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6 Orta Asya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Kazakistan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Siyaset Bilimi ve Kamu Yönetimi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Al Farabi Kazakh National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253782995"/>
                  </a:ext>
                </a:extLst>
              </a:tr>
              <a:tr h="381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7 Orta Doğu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16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İran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İşletme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Amirkabir University of Technology 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2056231194"/>
                  </a:ext>
                </a:extLst>
              </a:tr>
              <a:tr h="2519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Bölge 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Sahra-altı Afrika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17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Etiyopya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Siyaset Bilimi ve Kamu Yönetimi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Haramaya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220942054"/>
                  </a:ext>
                </a:extLst>
              </a:tr>
              <a:tr h="2519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18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Gana 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İşletme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Kumasi Technical University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943558729"/>
                  </a:ext>
                </a:extLst>
              </a:tr>
              <a:tr h="3810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>
                          <a:effectLst/>
                        </a:rPr>
                        <a:t>19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Tanzanya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>
                          <a:effectLst/>
                        </a:rPr>
                        <a:t>İşletme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500" dirty="0" err="1">
                          <a:effectLst/>
                        </a:rPr>
                        <a:t>College</a:t>
                      </a:r>
                      <a:r>
                        <a:rPr lang="tr-TR" sz="500" dirty="0">
                          <a:effectLst/>
                        </a:rPr>
                        <a:t> of Business </a:t>
                      </a:r>
                      <a:r>
                        <a:rPr lang="tr-TR" sz="500" dirty="0" err="1">
                          <a:effectLst/>
                        </a:rPr>
                        <a:t>Education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78" marR="33778" marT="0" marB="0"/>
                </a:tc>
                <a:extLst>
                  <a:ext uri="{0D108BD9-81ED-4DB2-BD59-A6C34878D82A}">
                    <a16:rowId xmlns:a16="http://schemas.microsoft.com/office/drawing/2014/main" val="171604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1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B26F34-F636-5E89-204E-966593C2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34748"/>
            <a:ext cx="10973520" cy="366480"/>
          </a:xfrm>
        </p:spPr>
        <p:txBody>
          <a:bodyPr/>
          <a:lstStyle/>
          <a:p>
            <a:r>
              <a:rPr lang="tr-TR" sz="4000" dirty="0"/>
              <a:t>2023 KA171 PROJELERİ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2C5ADF-A6CF-01A8-C206-BE63E62D3C9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9195486-3D9F-3245-BD1C-ACD8E71CD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71301"/>
              </p:ext>
            </p:extLst>
          </p:nvPr>
        </p:nvGraphicFramePr>
        <p:xfrm>
          <a:off x="426960" y="600891"/>
          <a:ext cx="11338560" cy="615453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4640">
                  <a:extLst>
                    <a:ext uri="{9D8B030D-6E8A-4147-A177-3AD203B41FA5}">
                      <a16:colId xmlns:a16="http://schemas.microsoft.com/office/drawing/2014/main" val="490293109"/>
                    </a:ext>
                  </a:extLst>
                </a:gridCol>
                <a:gridCol w="367142">
                  <a:extLst>
                    <a:ext uri="{9D8B030D-6E8A-4147-A177-3AD203B41FA5}">
                      <a16:colId xmlns:a16="http://schemas.microsoft.com/office/drawing/2014/main" val="546344150"/>
                    </a:ext>
                  </a:extLst>
                </a:gridCol>
                <a:gridCol w="1685109">
                  <a:extLst>
                    <a:ext uri="{9D8B030D-6E8A-4147-A177-3AD203B41FA5}">
                      <a16:colId xmlns:a16="http://schemas.microsoft.com/office/drawing/2014/main" val="856340972"/>
                    </a:ext>
                  </a:extLst>
                </a:gridCol>
                <a:gridCol w="3883783">
                  <a:extLst>
                    <a:ext uri="{9D8B030D-6E8A-4147-A177-3AD203B41FA5}">
                      <a16:colId xmlns:a16="http://schemas.microsoft.com/office/drawing/2014/main" val="2181184504"/>
                    </a:ext>
                  </a:extLst>
                </a:gridCol>
                <a:gridCol w="4567886">
                  <a:extLst>
                    <a:ext uri="{9D8B030D-6E8A-4147-A177-3AD203B41FA5}">
                      <a16:colId xmlns:a16="http://schemas.microsoft.com/office/drawing/2014/main" val="3044266143"/>
                    </a:ext>
                  </a:extLst>
                </a:gridCol>
              </a:tblGrid>
              <a:tr h="281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Bölge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Sıra No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Ülke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Üniversite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Bölüm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extLst>
                  <a:ext uri="{0D108BD9-81ED-4DB2-BD59-A6C34878D82A}">
                    <a16:rowId xmlns:a16="http://schemas.microsoft.com/office/drawing/2014/main" val="507130527"/>
                  </a:ext>
                </a:extLst>
              </a:tr>
              <a:tr h="13710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1-Batı Balkanlar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Arnavutluk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University of Vlora "Ismail Qemali"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İngiliz Dili ve Edebiyatı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659170021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Tirana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416410379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Agricultural University of Tirana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457421297"/>
                  </a:ext>
                </a:extLst>
              </a:tr>
              <a:tr h="1937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Bosna-Hersek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International University of Sarajevo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Siyaset Bilimi ve Kamu Yönetimi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22589660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398010002"/>
                  </a:ext>
                </a:extLst>
              </a:tr>
              <a:tr h="2814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Kosova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 err="1">
                          <a:effectLst/>
                        </a:rPr>
                        <a:t>Republic</a:t>
                      </a:r>
                      <a:r>
                        <a:rPr lang="tr-TR" sz="900" dirty="0">
                          <a:effectLst/>
                        </a:rPr>
                        <a:t> of Kosova </a:t>
                      </a:r>
                      <a:r>
                        <a:rPr lang="tr-TR" sz="900" dirty="0" err="1">
                          <a:effectLst/>
                        </a:rPr>
                        <a:t>University</a:t>
                      </a:r>
                      <a:r>
                        <a:rPr lang="tr-TR" sz="900" dirty="0">
                          <a:effectLst/>
                        </a:rPr>
                        <a:t> "</a:t>
                      </a:r>
                      <a:r>
                        <a:rPr lang="tr-TR" sz="900" dirty="0" err="1">
                          <a:effectLst/>
                        </a:rPr>
                        <a:t>Ukshin</a:t>
                      </a:r>
                      <a:r>
                        <a:rPr lang="tr-TR" sz="900" dirty="0">
                          <a:effectLst/>
                        </a:rPr>
                        <a:t> </a:t>
                      </a:r>
                      <a:r>
                        <a:rPr lang="tr-TR" sz="900" dirty="0" err="1">
                          <a:effectLst/>
                        </a:rPr>
                        <a:t>Hoti</a:t>
                      </a:r>
                      <a:r>
                        <a:rPr lang="tr-TR" sz="900" dirty="0">
                          <a:effectLst/>
                        </a:rPr>
                        <a:t>" </a:t>
                      </a:r>
                      <a:r>
                        <a:rPr lang="tr-TR" sz="900" dirty="0" err="1">
                          <a:effectLst/>
                        </a:rPr>
                        <a:t>Prizren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970967659"/>
                  </a:ext>
                </a:extLst>
              </a:tr>
              <a:tr h="1371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2- Doğu Ortaklığı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Moldova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Technical University of Moldova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242045804"/>
                  </a:ext>
                </a:extLst>
              </a:tr>
              <a:tr h="2814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Republic of Moldova Cahul State University "Bogdan Petriceicu Hasdeu"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3027302979"/>
                  </a:ext>
                </a:extLst>
              </a:tr>
              <a:tr h="31940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3- Güney Akdeniz Ülkeleri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Mısır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Cairo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Maden Mühendisliği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836573924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10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Ürdün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Yarmouk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Fizik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765578583"/>
                  </a:ext>
                </a:extLst>
              </a:tr>
              <a:tr h="1937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Filistin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Al- Quds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Sağlık Yönetimi Bölümü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4159062594"/>
                  </a:ext>
                </a:extLst>
              </a:tr>
              <a:tr h="159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Sosyal Hizmet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100484249"/>
                  </a:ext>
                </a:extLst>
              </a:tr>
              <a:tr h="3052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5- Asya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Bangladeş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Bangladesh University of Engineering and Technology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Bilgisayar Mühendisliği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3084850712"/>
                  </a:ext>
                </a:extLst>
              </a:tr>
              <a:tr h="2814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Kamboçya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Royal University of Law and Economics (RULE)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3966132905"/>
                  </a:ext>
                </a:extLst>
              </a:tr>
              <a:tr h="28144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6- Orta Asya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Kazakistan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Karaganda University of Kazpotrebsoyuz (KUK)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500750478"/>
                  </a:ext>
                </a:extLst>
              </a:tr>
              <a:tr h="1548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Al-Farabi Kazakh National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Seramik ve Cam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580590636"/>
                  </a:ext>
                </a:extLst>
              </a:tr>
              <a:tr h="2814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17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Mukhtar Auezov South Kazakhstan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Seramik ve Cam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859379086"/>
                  </a:ext>
                </a:extLst>
              </a:tr>
              <a:tr h="2020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Kazakh National Agrarian Research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Seramik ve Cam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4080490192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Gıda Mühendisliği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742258509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20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Kırgızistan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Kyrgyz-Turkish Manas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858359938"/>
                  </a:ext>
                </a:extLst>
              </a:tr>
              <a:tr h="159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International University of Kyrgyzstan (IUK)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3690821791"/>
                  </a:ext>
                </a:extLst>
              </a:tr>
              <a:tr h="281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7- Orta Doğu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İran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Farhangian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Türk Dili ve Edebiyatı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932112852"/>
                  </a:ext>
                </a:extLst>
              </a:tr>
              <a:tr h="13710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9- Sahraaltı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Kenya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Kenyatta University (KU)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611093984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Sudan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University of Khartoum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Kimya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3180831346"/>
                  </a:ext>
                </a:extLst>
              </a:tr>
              <a:tr h="1937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Tanzanya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Darussalam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Siyaset Bilimi ve Kamu Yönetimi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643632185"/>
                  </a:ext>
                </a:extLst>
              </a:tr>
              <a:tr h="137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Somali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Red Sea University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Uluslararası İlişkiler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2569727638"/>
                  </a:ext>
                </a:extLst>
              </a:tr>
              <a:tr h="32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10- Latin Amerika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27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Panama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Universidad Technologica de Panama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İşletme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197206135"/>
                  </a:ext>
                </a:extLst>
              </a:tr>
              <a:tr h="390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Bölge 12- ABD ve Kanada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ABD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University of Massachusetts Boston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Hemşirelik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40" marR="12540" marT="0" marB="0"/>
                </a:tc>
                <a:extLst>
                  <a:ext uri="{0D108BD9-81ED-4DB2-BD59-A6C34878D82A}">
                    <a16:rowId xmlns:a16="http://schemas.microsoft.com/office/drawing/2014/main" val="61975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7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E8ADC9-4F04-588E-F79B-9C79BB36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2023 KA171 PROJELERİ (BÜTÇESİZ)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2F5C8A1-15C7-9310-2F8C-569B2F8B30F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3D152F7-5156-F593-E8E1-AF9F8CA7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69365"/>
              </p:ext>
            </p:extLst>
          </p:nvPr>
        </p:nvGraphicFramePr>
        <p:xfrm>
          <a:off x="609481" y="1418401"/>
          <a:ext cx="10973520" cy="4163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83039">
                  <a:extLst>
                    <a:ext uri="{9D8B030D-6E8A-4147-A177-3AD203B41FA5}">
                      <a16:colId xmlns:a16="http://schemas.microsoft.com/office/drawing/2014/main" val="2881581951"/>
                    </a:ext>
                  </a:extLst>
                </a:gridCol>
                <a:gridCol w="2150901">
                  <a:extLst>
                    <a:ext uri="{9D8B030D-6E8A-4147-A177-3AD203B41FA5}">
                      <a16:colId xmlns:a16="http://schemas.microsoft.com/office/drawing/2014/main" val="2632596817"/>
                    </a:ext>
                  </a:extLst>
                </a:gridCol>
                <a:gridCol w="2315164">
                  <a:extLst>
                    <a:ext uri="{9D8B030D-6E8A-4147-A177-3AD203B41FA5}">
                      <a16:colId xmlns:a16="http://schemas.microsoft.com/office/drawing/2014/main" val="2623532"/>
                    </a:ext>
                  </a:extLst>
                </a:gridCol>
                <a:gridCol w="2315164">
                  <a:extLst>
                    <a:ext uri="{9D8B030D-6E8A-4147-A177-3AD203B41FA5}">
                      <a16:colId xmlns:a16="http://schemas.microsoft.com/office/drawing/2014/main" val="3011036610"/>
                    </a:ext>
                  </a:extLst>
                </a:gridCol>
                <a:gridCol w="2009252">
                  <a:extLst>
                    <a:ext uri="{9D8B030D-6E8A-4147-A177-3AD203B41FA5}">
                      <a16:colId xmlns:a16="http://schemas.microsoft.com/office/drawing/2014/main" val="3354694158"/>
                    </a:ext>
                  </a:extLst>
                </a:gridCol>
              </a:tblGrid>
              <a:tr h="586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Bölge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Sıra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Ülke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Üniversite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Bölüm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240964"/>
                  </a:ext>
                </a:extLst>
              </a:tr>
              <a:tr h="58581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Bölge 5- Asya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Çin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Central South University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Maden Mühendisliği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018819"/>
                  </a:ext>
                </a:extLst>
              </a:tr>
              <a:tr h="12028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Güney Kore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Gyeongsang National University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Gıda Mühendisliği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657316"/>
                  </a:ext>
                </a:extLst>
              </a:tr>
              <a:tr h="12028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Malezya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University of Putra Malaysia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Gıda Mühendisliği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251082"/>
                  </a:ext>
                </a:extLst>
              </a:tr>
              <a:tr h="5858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Pakistan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University of Peshawar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Sosyal Hizmet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60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23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22852</TotalTime>
  <Words>2044</Words>
  <Application>Microsoft Macintosh PowerPoint</Application>
  <PresentationFormat>Özel</PresentationFormat>
  <Paragraphs>531</Paragraphs>
  <Slides>35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35</vt:i4>
      </vt:variant>
    </vt:vector>
  </HeadingPairs>
  <TitlesOfParts>
    <vt:vector size="46" baseType="lpstr">
      <vt:lpstr>Arial</vt:lpstr>
      <vt:lpstr>Calibri</vt:lpstr>
      <vt:lpstr>Gill Sans MT</vt:lpstr>
      <vt:lpstr>Symbol</vt:lpstr>
      <vt:lpstr>Times New Roman</vt:lpstr>
      <vt:lpstr>Univers Condensed Light</vt:lpstr>
      <vt:lpstr>Wingdings</vt:lpstr>
      <vt:lpstr>Office Theme</vt:lpstr>
      <vt:lpstr>Office Theme</vt:lpstr>
      <vt:lpstr>Office Theme</vt:lpstr>
      <vt:lpstr>Paket</vt:lpstr>
      <vt:lpstr>PowerPoint Sunusu</vt:lpstr>
      <vt:lpstr>PowerPoint Sunusu</vt:lpstr>
      <vt:lpstr>PowerPoint Sunusu</vt:lpstr>
      <vt:lpstr>KA131 ve KA171 Arasındaki Farklar </vt:lpstr>
      <vt:lpstr>PowerPoint Sunusu</vt:lpstr>
      <vt:lpstr>ÜNİVERSİTEMİZİN KA107/171 PROJELERİ</vt:lpstr>
      <vt:lpstr>2022 KA171 PROJELERİ</vt:lpstr>
      <vt:lpstr>2023 KA171 PROJELERİ</vt:lpstr>
      <vt:lpstr>2023 KA171 PROJELERİ (BÜTÇESİZ)</vt:lpstr>
      <vt:lpstr>2024 KA171 PROJELERİ (BÜTÇELİ)</vt:lpstr>
      <vt:lpstr>2024 KA171 PROJELERİ (BÜTÇESİZ)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Bölgelere Göre 2021-2027 Dönemi AB Hedefleri </vt:lpstr>
      <vt:lpstr>Bölgelere Göre 2021-2027 Dönemi AB Hedefleri </vt:lpstr>
      <vt:lpstr>Bölgelere Göre 2021-2027 Dönemi AB Hedefleri </vt:lpstr>
      <vt:lpstr>Bölgelere Göre 2021-2027 Dönemi AB Hedefleri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KA171 PROJELERİ BİLGİLENDİRME TOPLANTISI</dc:title>
  <dc:subject/>
  <dc:creator>Adviye İkbal Baydar</dc:creator>
  <dc:description/>
  <cp:lastModifiedBy>Adviye İkbal Baydar</cp:lastModifiedBy>
  <cp:revision>62</cp:revision>
  <dcterms:created xsi:type="dcterms:W3CDTF">2023-11-06T13:42:06Z</dcterms:created>
  <dcterms:modified xsi:type="dcterms:W3CDTF">2024-10-04T08:02:32Z</dcterms:modified>
  <dc:language>tr-TR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Geniş ekran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